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27"/>
  </p:notesMasterIdLst>
  <p:sldIdLst>
    <p:sldId id="290" r:id="rId4"/>
    <p:sldId id="322" r:id="rId5"/>
    <p:sldId id="337" r:id="rId6"/>
    <p:sldId id="331" r:id="rId7"/>
    <p:sldId id="326" r:id="rId8"/>
    <p:sldId id="327" r:id="rId9"/>
    <p:sldId id="334" r:id="rId10"/>
    <p:sldId id="319" r:id="rId11"/>
    <p:sldId id="346" r:id="rId12"/>
    <p:sldId id="330" r:id="rId13"/>
    <p:sldId id="336" r:id="rId14"/>
    <p:sldId id="324" r:id="rId15"/>
    <p:sldId id="332" r:id="rId16"/>
    <p:sldId id="328" r:id="rId17"/>
    <p:sldId id="340" r:id="rId18"/>
    <p:sldId id="338" r:id="rId19"/>
    <p:sldId id="335" r:id="rId20"/>
    <p:sldId id="339" r:id="rId21"/>
    <p:sldId id="345" r:id="rId22"/>
    <p:sldId id="344" r:id="rId23"/>
    <p:sldId id="343" r:id="rId24"/>
    <p:sldId id="333" r:id="rId25"/>
    <p:sldId id="293" r:id="rId2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/>
        </p14:section>
        <p14:section name="тело презентации" id="{BE8F38CE-5F2F-E44E-89B9-41F31378D9A8}">
          <p14:sldIdLst>
            <p14:sldId id="290"/>
            <p14:sldId id="322"/>
            <p14:sldId id="337"/>
            <p14:sldId id="331"/>
            <p14:sldId id="326"/>
            <p14:sldId id="327"/>
            <p14:sldId id="334"/>
            <p14:sldId id="319"/>
            <p14:sldId id="346"/>
            <p14:sldId id="330"/>
            <p14:sldId id="336"/>
            <p14:sldId id="324"/>
            <p14:sldId id="332"/>
            <p14:sldId id="328"/>
            <p14:sldId id="340"/>
            <p14:sldId id="338"/>
            <p14:sldId id="335"/>
            <p14:sldId id="339"/>
            <p14:sldId id="345"/>
            <p14:sldId id="344"/>
            <p14:sldId id="343"/>
            <p14:sldId id="333"/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95F"/>
    <a:srgbClr val="933D43"/>
    <a:srgbClr val="C2E3FE"/>
    <a:srgbClr val="D9EDFF"/>
    <a:srgbClr val="7DDDFF"/>
    <a:srgbClr val="9FE6FF"/>
    <a:srgbClr val="2B2222"/>
    <a:srgbClr val="FFE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85257" autoAdjust="0"/>
  </p:normalViewPr>
  <p:slideViewPr>
    <p:cSldViewPr snapToGrid="0" snapToObjects="1">
      <p:cViewPr>
        <p:scale>
          <a:sx n="80" d="100"/>
          <a:sy n="80" d="100"/>
        </p:scale>
        <p:origin x="-384" y="-58"/>
      </p:cViewPr>
      <p:guideLst>
        <p:guide orient="horz" pos="264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vrha.cea.gov.ru\Profiles\e.mitina\Desktop\&#1076;&#1080;&#1072;&#1075;&#1088;&#1072;&#1084;&#1084;&#1099;%20&#1080;&#1085;&#1092;&#1083;&#1103;&#1094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vrha.cea.gov.ru\Profiles\e.mitina\Desktop\&#1076;&#1080;&#1072;&#1075;&#1088;&#1072;&#1084;&#1084;&#1099;%20&#1080;&#1085;&#1092;&#1083;&#1103;&#1094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vrha.cea.gov.ru\Profiles\e.mitina\Desktop\&#1076;&#1080;&#1072;&#1075;&#1088;&#1072;&#1084;&#1084;&#1099;%20&#1080;&#1085;&#1092;&#1083;&#1103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01824"/>
        <c:axId val="69218688"/>
      </c:lineChart>
      <c:catAx>
        <c:axId val="691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218688"/>
        <c:crosses val="autoZero"/>
        <c:auto val="1"/>
        <c:lblAlgn val="ctr"/>
        <c:lblOffset val="100"/>
        <c:noMultiLvlLbl val="0"/>
      </c:catAx>
      <c:valAx>
        <c:axId val="69218688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101824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24348449732209E-2"/>
          <c:y val="8.8938034662815246E-2"/>
          <c:w val="0.9314663831763621"/>
          <c:h val="0.7343130855830833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trendline>
            <c:spPr>
              <a:ln>
                <a:solidFill>
                  <a:srgbClr val="FFC000"/>
                </a:solidFill>
              </a:ln>
            </c:spPr>
            <c:trendlineType val="exp"/>
            <c:dispRSqr val="0"/>
            <c:dispEq val="0"/>
          </c:trendline>
          <c:cat>
            <c:numRef>
              <c:f>Лист2!$D$4:$J$4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Лист2!$D$8:$J$8</c:f>
              <c:numCache>
                <c:formatCode>General</c:formatCode>
                <c:ptCount val="7"/>
                <c:pt idx="0">
                  <c:v>1</c:v>
                </c:pt>
                <c:pt idx="1">
                  <c:v>1.23692213</c:v>
                </c:pt>
                <c:pt idx="2">
                  <c:v>1.232221825906</c:v>
                </c:pt>
                <c:pt idx="3">
                  <c:v>1.2031413908146185</c:v>
                </c:pt>
                <c:pt idx="4">
                  <c:v>1.5482023417002513</c:v>
                </c:pt>
                <c:pt idx="5">
                  <c:v>1.7932827723914009</c:v>
                </c:pt>
                <c:pt idx="6">
                  <c:v>1.8375768568694684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54400"/>
        <c:axId val="71656192"/>
      </c:lineChart>
      <c:catAx>
        <c:axId val="716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1656192"/>
        <c:crosses val="autoZero"/>
        <c:auto val="1"/>
        <c:lblAlgn val="ctr"/>
        <c:lblOffset val="100"/>
        <c:noMultiLvlLbl val="0"/>
      </c:catAx>
      <c:valAx>
        <c:axId val="71656192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7165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49379062628223E-2"/>
          <c:y val="5.426734733139283E-2"/>
          <c:w val="0.9476505612336994"/>
          <c:h val="0.7600699281276439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4">
                  <a:lumMod val="75000"/>
                  <a:lumOff val="25000"/>
                </a:schemeClr>
              </a:solidFill>
            </a:ln>
          </c:spPr>
          <c:marker>
            <c:symbol val="none"/>
          </c:marker>
          <c:trendline>
            <c:spPr>
              <a:ln>
                <a:solidFill>
                  <a:srgbClr val="FFC000"/>
                </a:solidFill>
              </a:ln>
            </c:spPr>
            <c:trendlineType val="exp"/>
            <c:dispRSqr val="0"/>
            <c:dispEq val="0"/>
          </c:trendline>
          <c:cat>
            <c:numRef>
              <c:f>Лист1!$X$8:$X$14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Лист1!$Y$8:$Y$14</c:f>
              <c:numCache>
                <c:formatCode>General</c:formatCode>
                <c:ptCount val="7"/>
                <c:pt idx="0">
                  <c:v>30.36</c:v>
                </c:pt>
                <c:pt idx="1">
                  <c:v>29.39</c:v>
                </c:pt>
                <c:pt idx="2">
                  <c:v>31.08</c:v>
                </c:pt>
                <c:pt idx="3">
                  <c:v>31.85</c:v>
                </c:pt>
                <c:pt idx="4">
                  <c:v>38.61</c:v>
                </c:pt>
                <c:pt idx="5">
                  <c:v>61.07</c:v>
                </c:pt>
                <c:pt idx="6">
                  <c:v>66.08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78368"/>
        <c:axId val="71579904"/>
      </c:lineChart>
      <c:catAx>
        <c:axId val="715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1579904"/>
        <c:crosses val="autoZero"/>
        <c:auto val="1"/>
        <c:lblAlgn val="ctr"/>
        <c:lblOffset val="100"/>
        <c:noMultiLvlLbl val="0"/>
      </c:catAx>
      <c:valAx>
        <c:axId val="7157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57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32263274782963E-2"/>
          <c:y val="4.6583091700200023E-2"/>
          <c:w val="0.98841566386073088"/>
          <c:h val="0.8393910756446275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trendline>
            <c:spPr>
              <a:ln>
                <a:solidFill>
                  <a:srgbClr val="FFC000"/>
                </a:solidFill>
              </a:ln>
            </c:spPr>
            <c:trendlineType val="exp"/>
            <c:dispRSqr val="0"/>
            <c:dispEq val="0"/>
          </c:trendline>
          <c:cat>
            <c:numRef>
              <c:f>Лист2!$D$4:$J$4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Лист2!$D$14:$J$14</c:f>
              <c:numCache>
                <c:formatCode>General</c:formatCode>
                <c:ptCount val="7"/>
                <c:pt idx="0">
                  <c:v>1</c:v>
                </c:pt>
                <c:pt idx="1">
                  <c:v>1.0167400200000001</c:v>
                </c:pt>
                <c:pt idx="2">
                  <c:v>1.0323978163080001</c:v>
                </c:pt>
                <c:pt idx="3">
                  <c:v>1.0884570177335244</c:v>
                </c:pt>
                <c:pt idx="4">
                  <c:v>1.1188249685282898</c:v>
                </c:pt>
                <c:pt idx="5">
                  <c:v>1.329275945108461</c:v>
                </c:pt>
                <c:pt idx="6">
                  <c:v>1.351873636175305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98688"/>
        <c:axId val="71704576"/>
      </c:lineChart>
      <c:catAx>
        <c:axId val="716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1704576"/>
        <c:crosses val="autoZero"/>
        <c:auto val="1"/>
        <c:lblAlgn val="ctr"/>
        <c:lblOffset val="100"/>
        <c:noMultiLvlLbl val="0"/>
      </c:catAx>
      <c:valAx>
        <c:axId val="71704576"/>
        <c:scaling>
          <c:orientation val="minMax"/>
          <c:max val="1.6"/>
          <c:min val="0.70000000000000007"/>
        </c:scaling>
        <c:delete val="1"/>
        <c:axPos val="l"/>
        <c:numFmt formatCode="General" sourceLinked="1"/>
        <c:majorTickMark val="out"/>
        <c:minorTickMark val="none"/>
        <c:tickLblPos val="nextTo"/>
        <c:crossAx val="71698688"/>
        <c:crosses val="autoZero"/>
        <c:crossBetween val="between"/>
        <c:majorUnit val="0.4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852CE0FB98C5047E5FDCB2C039D7B7053A127BDD44636ED8F048FF38A57CC5352501DBCA61BD728E8C437ED825866065FC1A3B21965EF1CGCZD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consultantplus://offline/ref=0852CE0FB98C5047E5FDCB2C039D7B7053A024BDD64936ED8F048FF38A57CC5352501DBCA61BD52AE4C437ED825866065FC1A3B21965EF1CGCZDP" TargetMode="External"/><Relationship Id="rId4" Type="http://schemas.openxmlformats.org/officeDocument/2006/relationships/hyperlink" Target="consultantplus://offline/ref=0852CE0FB98C5047E5FDCB2C039D7B7053A82BB9D34E36ED8F048FF38A57CC5352501DBFA3108379A99A6EBEC0136A0547DDA2B2G0ZFP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y-ru.info/info/15936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conomy-ru.info/info/12843" TargetMode="External"/><Relationship Id="rId5" Type="http://schemas.openxmlformats.org/officeDocument/2006/relationships/hyperlink" Target="http://economy-ru.info/info/105090" TargetMode="External"/><Relationship Id="rId4" Type="http://schemas.openxmlformats.org/officeDocument/2006/relationships/hyperlink" Target="http://economy-ru.info/info/1004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Fira Sans"/>
              </a:rPr>
              <a:t>Плюсы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Fira Sans"/>
              </a:rPr>
              <a:t> Поставщика</a:t>
            </a:r>
            <a:r>
              <a:rPr lang="en-US" b="0" i="0" baseline="0" dirty="0" smtClean="0">
                <a:solidFill>
                  <a:srgbClr val="000000"/>
                </a:solidFill>
                <a:effectLst/>
                <a:latin typeface="Fira Sans"/>
              </a:rPr>
              <a:t>:</a:t>
            </a:r>
            <a:endParaRPr lang="ru-RU" b="0" i="0" baseline="0" dirty="0" smtClean="0">
              <a:solidFill>
                <a:srgbClr val="000000"/>
              </a:solidFill>
              <a:effectLst/>
              <a:latin typeface="Fira Sans"/>
            </a:endParaRPr>
          </a:p>
          <a:p>
            <a:r>
              <a:rPr lang="en-US" b="0" i="0" baseline="0" dirty="0" smtClean="0">
                <a:solidFill>
                  <a:srgbClr val="000000"/>
                </a:solidFill>
                <a:effectLst/>
                <a:latin typeface="Fira Sans"/>
              </a:rPr>
              <a:t>1.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Fira Sans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ra Sans"/>
              </a:rPr>
              <a:t>Включение инфляционного коэффициента в формулу цены для поставщика лучше тем, что после подписания контракта ее применение не зависит от согласия заказчика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1C380-E19B-493D-9453-9C6CA9EF0C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4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Формула цены применяется по решению Организации с целью определения стоимости Комплекта оборудования на Текущую дату.</a:t>
            </a: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где: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Ц</a:t>
            </a:r>
            <a:r>
              <a:rPr lang="ru-RU" sz="1400" baseline="-25000" dirty="0" smtClean="0">
                <a:effectLst/>
                <a:latin typeface="+mn-lt"/>
                <a:ea typeface="Times New Roman"/>
                <a:cs typeface="Calibri"/>
              </a:rPr>
              <a:t>1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 - Текущая цена, выраженная в валюте договора;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Ц</a:t>
            </a:r>
            <a:r>
              <a:rPr lang="ru-RU" sz="1400" baseline="-25000" dirty="0" smtClean="0">
                <a:effectLst/>
                <a:latin typeface="+mn-lt"/>
                <a:ea typeface="Times New Roman"/>
                <a:cs typeface="Calibri"/>
              </a:rPr>
              <a:t>0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. - Базовая цена, выраженная в валюте договора;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0 - Базовая дата;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1 - Текущая дата;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m - количество Индикаторов, предложенных потенциальными Контрагентами в качестве компонентов для формирования формулы цены;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i - индекс Индикатора,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err="1" smtClean="0">
                <a:effectLst/>
                <a:latin typeface="+mn-lt"/>
                <a:ea typeface="Times New Roman"/>
                <a:cs typeface="Calibri"/>
              </a:rPr>
              <a:t>Bi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 - весовой коэффициент i-</a:t>
            </a:r>
            <a:r>
              <a:rPr lang="ru-RU" sz="1400" dirty="0" err="1" smtClean="0">
                <a:effectLst/>
                <a:latin typeface="+mn-lt"/>
                <a:ea typeface="Times New Roman"/>
                <a:cs typeface="Calibri"/>
              </a:rPr>
              <a:t>ro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 Индикатора ( ; устанавливается в пределах 0,55 - 0,80);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С0,i, С1,i - опубликованные на Информационных ресурсах значения Индикаторов;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KB0,i, </a:t>
            </a:r>
            <a:r>
              <a:rPr lang="ru-RU" sz="1400" dirty="0" err="1" smtClean="0">
                <a:effectLst/>
                <a:latin typeface="+mn-lt"/>
                <a:ea typeface="Times New Roman"/>
                <a:cs typeface="Calibri"/>
              </a:rPr>
              <a:t>KBl,i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 - установленные центральным банком страны-изготовителя курсы валют, в которых выражен (рассчитан) i-й Индикатор к валюте договора. Если значение Индикатора выражено в валюте договора, то КВ = 1;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L - весовой коэффициент для Индекса-дефлятора (устанавливается в пределах 0,20-0,45);</a:t>
            </a:r>
          </a:p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ru-RU" altLang="ru-RU" sz="1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Индекс</a:t>
            </a:r>
            <a:r>
              <a:rPr lang="ru-RU" altLang="ru-RU" sz="1400" b="1" baseline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-дефлятор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n - количество Периодов во временном промежутке между Базовым периодом (0) и Текущим периодом включительно (1),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j - Текущий Период во временном промежутке между Базовым Периодом (0) и Текущим Периодом включительно (1),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 err="1" smtClean="0">
                <a:effectLst/>
                <a:latin typeface="+mn-lt"/>
                <a:ea typeface="Times New Roman"/>
                <a:cs typeface="Calibri"/>
              </a:rPr>
              <a:t>ISj</a:t>
            </a:r>
            <a:r>
              <a:rPr lang="ru-RU" sz="1400" dirty="0" smtClean="0">
                <a:effectLst/>
                <a:latin typeface="+mn-lt"/>
                <a:ea typeface="Times New Roman"/>
                <a:cs typeface="Calibri"/>
              </a:rPr>
              <a:t> - индекс потребительских цен или номинальной заработной платы за период в процентах к предыдущему периоду в стране-изготовителе, опубликованные на Информационных ресурсах.</a:t>
            </a:r>
          </a:p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Расчет и индексация цены на товар производится в соответствии со следующим порядком: 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Цена Товара рассчитывается по следующей формуле: </a:t>
            </a:r>
          </a:p>
          <a:p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en-US" sz="1000" b="1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ir</a:t>
            </a:r>
            <a:r>
              <a:rPr lang="en-US" sz="1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en-US" sz="1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+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en-US" sz="1000" b="1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dr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где: </a:t>
            </a:r>
          </a:p>
          <a:p>
            <a:r>
              <a:rPr lang="ru-RU" sz="14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ru-RU" sz="10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ir</a:t>
            </a:r>
            <a:r>
              <a:rPr lang="ru-RU" sz="1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стоимость Товара в n-ом расчетном периоде руб./шт. без НДС на условиях поставки франко-вагон станция назначения, определенной Грузополучателем. </a:t>
            </a:r>
          </a:p>
          <a:p>
            <a:r>
              <a:rPr lang="ru-RU" sz="14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ru-RU" sz="10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dr</a:t>
            </a:r>
            <a:r>
              <a:rPr lang="ru-RU" sz="1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стоимость доставки Товара до Грузополучателя (на условии поставки франко-вагон станция назначения) руб./шт. без НДС. </a:t>
            </a:r>
          </a:p>
          <a:p>
            <a:r>
              <a:rPr lang="ru-RU" sz="14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Ц</a:t>
            </a:r>
            <a:r>
              <a:rPr lang="ru-RU" sz="1000" b="0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ru-RU" sz="10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– стоимость Товара в n-ом расчетном периоде руб./шт. без НДС на условиях поставки франко-вагон станция отправления, вычисленная с использованием формулы в n-ом расчетном периоде, руб./шт. без НДС на условиях поставки франко-вагон станция отправления. </a:t>
            </a:r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B222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B222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Ц</m:t>
                        </m:r>
                      </m:e>
                      <m:sub>
                        <m:r>
                          <a:rPr kumimoji="0" 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B2222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– цена, вычисленная с использованием формулы в n-ом расчетном периоде, руб./шт. без НДС на условиях поставки франко-вагон станция 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отправления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Цчугун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- усредненная котировка (Россия, внутренние производители, EXW, предложение) на «чугун </a:t>
                </a: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передельный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» руб./т, публикуемая независимыми аналитическими агентствами («Металл-Торг», «</a:t>
                </a: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МеталлЭксперт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») за опорный период, рассчитанная как среднее арифметическое опубликованных котировок за опорный период. В расчете используются еженедельные данные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B222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Ц</a:t>
                </a: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2B222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_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B222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𝒏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– цена, вычисленная с использованием формулы в n-ом расчетном периоде, руб./шт. без НДС на условиях поставки франко-вагон станция 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отправления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Цчугун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- усредненная котировка (Россия, внутренние производители, EXW, предложение) на «чугун </a:t>
                </a: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передельный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» руб./т, публикуемая независимыми аналитическими агентствами («Металл-Торг», «</a:t>
                </a:r>
                <a:r>
                  <a:rPr kumimoji="0" lang="ru-RU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МеталлЭксперт</a:t>
                </a:r>
                <a:r>
                  <a:rPr kumimoji="0" lang="ru-RU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») за опорный период, рассчитанная как среднее арифметическое опубликованных котировок за опорный период. В расчете используются еженедельные данные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Fira Sans"/>
              </a:rPr>
              <a:t>Плюсы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Fira Sans"/>
              </a:rPr>
              <a:t> Поставщика</a:t>
            </a:r>
            <a:r>
              <a:rPr lang="en-US" b="0" i="0" baseline="0" dirty="0" smtClean="0">
                <a:solidFill>
                  <a:srgbClr val="000000"/>
                </a:solidFill>
                <a:effectLst/>
                <a:latin typeface="Fira Sans"/>
              </a:rPr>
              <a:t>:</a:t>
            </a:r>
            <a:endParaRPr lang="ru-RU" b="0" i="0" baseline="0" dirty="0" smtClean="0">
              <a:solidFill>
                <a:srgbClr val="000000"/>
              </a:solidFill>
              <a:effectLst/>
              <a:latin typeface="Fira Sans"/>
            </a:endParaRPr>
          </a:p>
          <a:p>
            <a:r>
              <a:rPr lang="en-US" b="0" i="0" baseline="0" dirty="0" smtClean="0">
                <a:solidFill>
                  <a:srgbClr val="000000"/>
                </a:solidFill>
                <a:effectLst/>
                <a:latin typeface="Fira Sans"/>
              </a:rPr>
              <a:t>1.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Fira Sans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Fira Sans"/>
              </a:rPr>
              <a:t>Включение инфляционного коэффициента в формулу цены для поставщика лучше тем, что после подписания контракта ее применение не зависит от согласия заказчика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1C380-E19B-493D-9453-9C6CA9EF0C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4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Постановление Правительства РФ от 26.12.2013 № 1275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22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Госконтракт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222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Гособоронзаказ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22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с единственным исполнителем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22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B222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222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 указывать формулу цены и максимальное значение цены государственного контракта - в случае, если государственным контрактом устанавливается цена на продукцию, возмещающая издержки.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endParaRPr lang="ru-RU" sz="1200" dirty="0" smtClean="0">
              <a:effectLst/>
              <a:latin typeface="Arial"/>
              <a:ea typeface="Times New Roman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endParaRPr lang="ru-RU" sz="1200" dirty="0" smtClean="0">
              <a:effectLst/>
              <a:latin typeface="Arial"/>
              <a:ea typeface="Times New Roman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b="1" dirty="0" smtClean="0">
                <a:effectLst/>
                <a:latin typeface="Arial"/>
                <a:ea typeface="Times New Roman"/>
              </a:rPr>
              <a:t>Постановление от 13.01.2014</a:t>
            </a:r>
            <a:r>
              <a:rPr lang="ru-RU" sz="1200" b="1" baseline="0" dirty="0" smtClean="0">
                <a:effectLst/>
                <a:latin typeface="Arial"/>
                <a:ea typeface="Times New Roman"/>
              </a:rPr>
              <a:t> № 19</a:t>
            </a:r>
            <a:endParaRPr lang="ru-RU" sz="1200" b="1" dirty="0" smtClean="0">
              <a:effectLst/>
              <a:latin typeface="Arial"/>
              <a:ea typeface="Times New Roman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Установить, что при заключении контракта в документации о закупке указываются формула цены и максимальное значение цены контракта в следующих случаях: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 на предоставление услуг обязательного страхования, предусмотренного федеральным законом о соответствующем виде обязательного страхования;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 на предоставление агентских услуг при условии установления в контракте зависимости размера вознаграждения агента от результата исполнения поручения принципала;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 на предоставление услуг по оценке недвижимого имущества при условии установления в контракте пропорционального отношения размера вознаграждения оценщика к оценочной стоимости подлежащего оценке имущества;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 на оказание услуг по предоставлению кредита субъектам Российской Федерации и (или) муниципальным образованиям при условии установления в контракте процентной ставки, рассчитываемой как сумма ключевой ставки Центрального банка Российской Федерации и надбавки, определяемой указанным контрактом;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(абзац введен </a:t>
            </a:r>
            <a:r>
              <a:rPr lang="ru-RU" sz="1200" u="none" strike="noStrike" dirty="0" smtClean="0">
                <a:solidFill>
                  <a:srgbClr val="0000FF"/>
                </a:solidFill>
                <a:effectLst/>
                <a:latin typeface="Arial"/>
                <a:ea typeface="Times New Roman"/>
                <a:hlinkClick r:id="rId3" tooltip="Постановление Правительства РФ от 06.10.2016 N 1009 &quot;О внесении изменения в постановление Правительства Российской Федерации от 13 января 2014 г. N 19&quot;{КонсультантПлюс}"/>
              </a:rPr>
              <a:t>Постановлением</a:t>
            </a:r>
            <a:r>
              <a:rPr lang="ru-RU" sz="1200" dirty="0" smtClean="0">
                <a:effectLst/>
                <a:latin typeface="Arial"/>
                <a:ea typeface="Times New Roman"/>
              </a:rPr>
              <a:t> Правительства РФ от 06.10.2016 N 1009)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контракта, предметом которого является одновременно выполнение работ по проектированию, строительству и вводу в эксплуатацию объектов капитального строительства, в порядке и на основаниях, предусмотренных </a:t>
            </a:r>
            <a:r>
              <a:rPr lang="ru-RU" sz="1200" u="none" strike="noStrike" dirty="0" smtClean="0">
                <a:solidFill>
                  <a:srgbClr val="0000FF"/>
                </a:solidFill>
                <a:effectLst/>
                <a:latin typeface="Arial"/>
                <a:ea typeface="Times New Roman"/>
                <a:hlinkClick r:id="rId4" tooltip="Постановление Правительства РФ от 29.10.2015 N 1169 (ред. от 30.05.2018) &quot;О порядке проведения мониторинга соответствия планов закупки товаров, работ, услуг, планов закупки инновационной продукции, высокотехнологичной продукции, лекарственных средств, изм"/>
              </a:rPr>
              <a:t>постановлением</a:t>
            </a:r>
            <a:r>
              <a:rPr lang="ru-RU" sz="1200" dirty="0" smtClean="0">
                <a:effectLst/>
                <a:latin typeface="Arial"/>
                <a:ea typeface="Times New Roman"/>
              </a:rPr>
              <a:t> Правительства Российской Федерации от 12 мая 2017 г. N 563 "О порядке и об основаниях заключения контрактов, предметом которых является одновременно выполнение работ по проектированию, строительству и вводу в эксплуатацию объектов капитального строительства, и о внесении изменений в некоторые акты Правительства Российской Федерации";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(абзац введен </a:t>
            </a:r>
            <a:r>
              <a:rPr lang="ru-RU" sz="1200" u="none" strike="noStrike" dirty="0" smtClean="0">
                <a:solidFill>
                  <a:srgbClr val="0000FF"/>
                </a:solidFill>
                <a:effectLst/>
                <a:latin typeface="Arial"/>
                <a:ea typeface="Times New Roman"/>
                <a:hlinkClick r:id="rId5" tooltip="Постановление Правительства РФ от 12.05.2017 N 563 &quot;О порядке и об основаниях заключения контрактов, предметом которых является одновременно выполнение работ по проектированию, строительству и вводу в эксплуатацию объектов капитального строительства, и о "/>
              </a:rPr>
              <a:t>Постановлением</a:t>
            </a:r>
            <a:r>
              <a:rPr lang="ru-RU" sz="1200" dirty="0" smtClean="0">
                <a:effectLst/>
                <a:latin typeface="Arial"/>
                <a:ea typeface="Times New Roman"/>
              </a:rPr>
              <a:t> Правительства РФ от 12.05.2017 N 563)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Arial"/>
                <a:ea typeface="Times New Roman"/>
              </a:rPr>
              <a:t>- заключение контракта на поставку топлива моторного, включая автомобильный и авиационный бензин.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Tahoma"/>
              </a:rPr>
              <a:t>Методические рекомендации для компаний с государственным участием и субъектов естественных монополий для использования при заключении долгосрочных договоров в целях распределения между сторонами возможных рисков или выгоды от изменения ценовой конъюнктуры, продолжения поставки продукции по действующим контрактам при возникновении возможных разногласий на период их урегулирования.</a:t>
            </a:r>
          </a:p>
          <a:p>
            <a:pPr algn="just"/>
            <a:endParaRPr lang="ru-RU" sz="1200" b="1" i="0" u="none" strike="noStrike" baseline="0" dirty="0" smtClean="0">
              <a:latin typeface="Tahoma"/>
            </a:endParaRPr>
          </a:p>
          <a:p>
            <a:pPr algn="just"/>
            <a:r>
              <a:rPr lang="ru-RU" sz="1200" b="1" i="0" u="none" strike="noStrike" baseline="0" dirty="0" smtClean="0">
                <a:latin typeface="Tahoma"/>
              </a:rPr>
              <a:t>Базовую цену продукции рекомендуется рассчитывать по следующей формуле:</a:t>
            </a:r>
          </a:p>
          <a:p>
            <a:pPr algn="just"/>
            <a:endParaRPr lang="ru-RU" sz="1200" b="0" i="0" u="none" strike="noStrike" baseline="0" dirty="0" smtClean="0">
              <a:latin typeface="Tahoma"/>
            </a:endParaRPr>
          </a:p>
          <a:p>
            <a:pPr algn="just"/>
            <a:r>
              <a:rPr lang="ru-RU" sz="1200" b="0" i="0" u="none" strike="noStrike" baseline="0" dirty="0" err="1" smtClean="0">
                <a:latin typeface="Tahoma"/>
              </a:rPr>
              <a:t>Pв</a:t>
            </a:r>
            <a:r>
              <a:rPr lang="ru-RU" sz="1200" b="0" i="0" u="none" strike="noStrike" baseline="0" dirty="0" smtClean="0">
                <a:latin typeface="Tahoma"/>
              </a:rPr>
              <a:t> = ((ВК x r)- ЭП - L) x К, где:</a:t>
            </a:r>
          </a:p>
          <a:p>
            <a:pPr algn="just"/>
            <a:endParaRPr lang="ru-RU" sz="1200" b="0" i="0" u="none" strike="noStrike" baseline="0" dirty="0" smtClean="0">
              <a:latin typeface="Tahoma"/>
            </a:endParaRPr>
          </a:p>
          <a:p>
            <a:pPr algn="just"/>
            <a:r>
              <a:rPr lang="ru-RU" sz="1200" b="0" i="0" u="none" strike="noStrike" baseline="0" dirty="0" err="1" smtClean="0">
                <a:latin typeface="Tahoma"/>
              </a:rPr>
              <a:t>Pв</a:t>
            </a:r>
            <a:r>
              <a:rPr lang="ru-RU" sz="1200" b="0" i="0" u="none" strike="noStrike" baseline="0" dirty="0" smtClean="0">
                <a:latin typeface="Tahoma"/>
              </a:rPr>
              <a:t> - это базовая цена, рассчитанная с использованием внешних котировок и индексов. Причем для биржевых товаров при определении базовой цены на продукцию, которая является </a:t>
            </a:r>
            <a:r>
              <a:rPr lang="ru-RU" sz="1200" b="0" i="0" u="none" strike="noStrike" baseline="0" dirty="0" err="1" smtClean="0">
                <a:latin typeface="Tahoma"/>
              </a:rPr>
              <a:t>профицитной</a:t>
            </a:r>
            <a:r>
              <a:rPr lang="ru-RU" sz="1200" b="0" i="0" u="none" strike="noStrike" baseline="0" dirty="0" smtClean="0">
                <a:latin typeface="Tahoma"/>
              </a:rPr>
              <a:t> в России, затраты на логистику, таможенные платежи и прочие расходы, связанные с экспортом, следует вычитать из цены на международной товарно-сырьевой бирже. При определении базовой цены на товар, который является дефицитным в России, затраты на логистику, таможенные платежи и прочие расходы, связанные с ввозом товара, следует добавлять к цене на международной товарно-сырьевой бирже;</a:t>
            </a:r>
          </a:p>
          <a:p>
            <a:pPr algn="just"/>
            <a:r>
              <a:rPr lang="ru-RU" sz="1200" b="0" i="0" u="none" strike="noStrike" baseline="0" dirty="0" smtClean="0">
                <a:latin typeface="Tahoma"/>
              </a:rPr>
              <a:t>ВК - среднее значение котировки товарной биржи, индекса аналитического агентства, либо цены крупнейших мировых игроков за соответствующий период времени;</a:t>
            </a:r>
          </a:p>
          <a:p>
            <a:pPr algn="just"/>
            <a:r>
              <a:rPr lang="ru-RU" sz="1200" b="0" i="0" u="none" strike="noStrike" baseline="0" dirty="0" smtClean="0">
                <a:latin typeface="Tahoma"/>
              </a:rPr>
              <a:t>ЭП - экспортная пошлина на соответствующую продукцию;</a:t>
            </a:r>
          </a:p>
          <a:p>
            <a:pPr algn="just"/>
            <a:r>
              <a:rPr lang="ru-RU" sz="1200" b="0" i="0" u="none" strike="noStrike" baseline="0" dirty="0" smtClean="0">
                <a:latin typeface="Tahoma"/>
              </a:rPr>
              <a:t>L - затраты на логистику до склада реализации на внешнем рынке;</a:t>
            </a:r>
          </a:p>
          <a:p>
            <a:pPr algn="just"/>
            <a:r>
              <a:rPr lang="ru-RU" sz="1200" b="0" i="0" u="none" strike="noStrike" baseline="0" dirty="0" smtClean="0">
                <a:latin typeface="Tahoma"/>
              </a:rPr>
              <a:t>К - средний курс доллара США к рублю за соответствующий период времени, предшествующий моменту определения базовой цены;</a:t>
            </a:r>
          </a:p>
          <a:p>
            <a:pPr algn="just"/>
            <a:r>
              <a:rPr lang="ru-RU" sz="1200" b="0" i="0" u="none" strike="noStrike" baseline="0" dirty="0" smtClean="0">
                <a:latin typeface="Tahoma"/>
              </a:rPr>
              <a:t>r - поправочный коэффициент, обуславливающий различные качественные характеристики продукции по сравнению с продукцией, котируемой на мировых рынках, а также особые условия поставки.</a:t>
            </a:r>
          </a:p>
          <a:p>
            <a:pPr algn="just"/>
            <a:endParaRPr lang="ru-RU" sz="1200" b="0" i="0" u="none" strike="noStrike" baseline="0" dirty="0" smtClean="0">
              <a:latin typeface="Tahoma"/>
            </a:endParaRPr>
          </a:p>
          <a:p>
            <a:pPr algn="just"/>
            <a:r>
              <a:rPr lang="ru-RU" sz="1200" b="1" i="0" u="none" strike="noStrike" baseline="0" dirty="0" smtClean="0">
                <a:latin typeface="Tahoma"/>
              </a:rPr>
              <a:t>Рекомендуется принять за основу следующую формулу корректировки цены:</a:t>
            </a:r>
          </a:p>
          <a:p>
            <a:pPr algn="just"/>
            <a:r>
              <a:rPr lang="en-US" sz="1200" b="0" i="0" u="none" strike="noStrike" baseline="0" dirty="0" smtClean="0">
                <a:latin typeface="Tahoma"/>
              </a:rPr>
              <a:t>P</a:t>
            </a:r>
            <a:r>
              <a:rPr lang="ru-RU" sz="1200" b="0" i="0" u="none" strike="noStrike" baseline="0" dirty="0" smtClean="0">
                <a:latin typeface="Tahoma"/>
              </a:rPr>
              <a:t>в</a:t>
            </a:r>
            <a:r>
              <a:rPr lang="en-US" sz="1200" b="0" i="0" u="none" strike="noStrike" baseline="0" dirty="0" smtClean="0">
                <a:latin typeface="Tahoma"/>
              </a:rPr>
              <a:t>t+1 = P</a:t>
            </a:r>
            <a:r>
              <a:rPr lang="ru-RU" sz="1200" b="0" i="0" u="none" strike="noStrike" baseline="0" dirty="0" smtClean="0">
                <a:latin typeface="Tahoma"/>
              </a:rPr>
              <a:t>в</a:t>
            </a:r>
            <a:r>
              <a:rPr lang="en-US" sz="1200" b="0" i="0" u="none" strike="noStrike" baseline="0" dirty="0" smtClean="0">
                <a:latin typeface="Tahoma"/>
              </a:rPr>
              <a:t>t+ ∆</a:t>
            </a:r>
            <a:r>
              <a:rPr lang="ru-RU" sz="1200" b="0" i="0" u="none" strike="noStrike" baseline="0" dirty="0" smtClean="0">
                <a:latin typeface="Tahoma"/>
              </a:rPr>
              <a:t>ВК, где</a:t>
            </a:r>
          </a:p>
          <a:p>
            <a:pPr algn="just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t+1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–скорректированная цена продукции с учетом изменения внешних котировок и индексов;</a:t>
            </a:r>
          </a:p>
          <a:p>
            <a:pPr algn="just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– базовая цена контракта на поставку продукции;</a:t>
            </a:r>
          </a:p>
          <a:p>
            <a:pPr algn="just"/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∆ВК - разница между средним значением (за 1 - 3 месяца) внешней котировки (основы расчета базовой цены) в период времени t и аналогичным показателем в период времени t+1.</a:t>
            </a:r>
          </a:p>
          <a:p>
            <a:pPr algn="just"/>
            <a:endParaRPr lang="ru-RU" sz="1200" b="0" i="0" u="none" strike="noStrike" baseline="0" dirty="0" smtClean="0">
              <a:latin typeface="Tahoma"/>
            </a:endParaRPr>
          </a:p>
          <a:p>
            <a:pPr algn="just"/>
            <a:endParaRPr lang="ru-RU" sz="1200" b="0" i="0" u="none" strike="noStrike" baseline="0" dirty="0" smtClean="0">
              <a:latin typeface="Tahoma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marR="95250" indent="304800" algn="just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Скользящая цена – цена, которая рассчитывается по принятой в контракте формуле, состоящей из двух частей. Первая часть формулы – это базовая цена, аналогичная по смыслу твердой фиксированной цене. Вторая, основная часть имеет структуру ресурсной модели, отражающей соотношение долей основных издержек на производство товара. Принципиально важно учесть в формуле именно те издержки, по которым в период исполнения контракта возможны сильные изменения. Использование скользящих цен характерно для контрактов на поставку сложных и уникальных товаров, имеющих длительный цикл изготовления. </a:t>
            </a:r>
          </a:p>
          <a:p>
            <a:pPr marL="95250" marR="95250" indent="304800" algn="just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</a:pPr>
            <a:r>
              <a:rPr lang="ru-RU" b="0" i="0" dirty="0" smtClean="0">
                <a:solidFill>
                  <a:srgbClr val="292929"/>
                </a:solidFill>
                <a:effectLst/>
                <a:latin typeface="Arial"/>
              </a:rPr>
              <a:t>Цена, исчисляемая в момент </a:t>
            </a:r>
            <a:r>
              <a:rPr lang="ru-RU" b="0" i="0" u="none" strike="noStrike" dirty="0" smtClean="0">
                <a:solidFill>
                  <a:srgbClr val="006699"/>
                </a:solidFill>
                <a:effectLst/>
                <a:latin typeface="Arial"/>
                <a:hlinkClick r:id="rId3"/>
              </a:rPr>
              <a:t>исполнения договора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Arial"/>
              </a:rPr>
              <a:t> путем пересмотра первоначальной </a:t>
            </a:r>
            <a:r>
              <a:rPr lang="ru-RU" b="0" i="0" u="none" strike="noStrike" dirty="0" smtClean="0">
                <a:solidFill>
                  <a:srgbClr val="006699"/>
                </a:solidFill>
                <a:effectLst/>
                <a:latin typeface="Arial"/>
                <a:hlinkClick r:id="rId4"/>
              </a:rPr>
              <a:t>договорной цены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Arial"/>
              </a:rPr>
              <a:t> с </a:t>
            </a:r>
            <a:r>
              <a:rPr lang="ru-RU" b="0" i="0" u="none" strike="noStrike" dirty="0" smtClean="0">
                <a:solidFill>
                  <a:srgbClr val="006699"/>
                </a:solidFill>
                <a:effectLst/>
                <a:latin typeface="Arial"/>
                <a:hlinkClick r:id="rId5"/>
              </a:rPr>
              <a:t>учетом изменений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Arial"/>
              </a:rPr>
              <a:t> в </a:t>
            </a:r>
            <a:r>
              <a:rPr lang="ru-RU" b="0" i="0" u="none" strike="noStrike" dirty="0" smtClean="0">
                <a:solidFill>
                  <a:srgbClr val="006699"/>
                </a:solidFill>
                <a:effectLst/>
                <a:latin typeface="Arial"/>
                <a:hlinkClick r:id="rId6"/>
              </a:rPr>
              <a:t>издержках производства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Arial"/>
              </a:rPr>
              <a:t>, за период времени, необходимый для изготовления продукции.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160000"/>
            <a:ext cx="6661150" cy="203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lIns="83448" tIns="41724" rIns="83448" bIns="41724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lIns="83448" tIns="41724" rIns="83448" bIns="41724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lIns="83448" tIns="41724" rIns="83448" bIns="41724"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86112" y="1182689"/>
            <a:ext cx="7938661" cy="3435803"/>
          </a:xfrm>
          <a:prstGeom prst="rect">
            <a:avLst/>
          </a:prstGeom>
        </p:spPr>
        <p:txBody>
          <a:bodyPr lIns="83448" tIns="41724" rIns="83448" bIns="41724"/>
          <a:lstStyle>
            <a:lvl1pPr>
              <a:defRPr b="1"/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795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3180"/>
            <a:ext cx="6667500" cy="36096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Короткий текст </a:t>
            </a:r>
            <a:r>
              <a:rPr lang="ru-RU" dirty="0" err="1"/>
              <a:t>Arial</a:t>
            </a:r>
            <a:r>
              <a:rPr lang="ru-RU" dirty="0"/>
              <a:t> 24 </a:t>
            </a:r>
            <a:r>
              <a:rPr lang="ru-RU" dirty="0" err="1"/>
              <a:t>pt</a:t>
            </a:r>
            <a:r>
              <a:rPr lang="ru-RU" dirty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/>
          </a:p>
          <a:p>
            <a:pPr lvl="0"/>
            <a:r>
              <a:rPr lang="ru-RU" dirty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039"/>
            <a:ext cx="7075474" cy="794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ru-RU" dirty="0"/>
              <a:t>Заголовок </a:t>
            </a:r>
            <a:r>
              <a:rPr lang="en-US" dirty="0"/>
              <a:t>Arial </a:t>
            </a:r>
            <a:r>
              <a:rPr lang="ru-RU" dirty="0"/>
              <a:t>24 </a:t>
            </a:r>
            <a:r>
              <a:rPr lang="en-US" dirty="0"/>
              <a:t>pt,</a:t>
            </a:r>
            <a:br>
              <a:rPr lang="en-US" dirty="0"/>
            </a:br>
            <a:r>
              <a:rPr lang="ru-RU" dirty="0"/>
              <a:t>максимум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149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266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5919"/>
            <a:ext cx="8280400" cy="77390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3404"/>
            <a:ext cx="3743325" cy="48696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41588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7A3D-82A2-4576-9928-2FDA86A2A1C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202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C7B1-EE1A-48CB-8CD3-299DFCD4968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38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844153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844153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B56A3-73A4-4EB0-817B-9168ADAFB35C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66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CB28-280E-4149-A35F-CD405B5743B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26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7E31-9B59-442F-B79C-6FAE9082A8D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27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C6D7-0D5C-47E2-9C6F-FA40CC137BD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90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E429-596B-4FFF-8654-D099300EAFD6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466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540000"/>
            <a:ext cx="72898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350000"/>
            <a:ext cx="7290000" cy="2841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CF62-B132-423A-AF0A-82B14DF7AD8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44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512A-610E-4E7C-8524-D785A8FDD5D0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9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1644-AFC2-487D-BADF-C1BFC5A8894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891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266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5919"/>
            <a:ext cx="8280400" cy="773906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3404"/>
            <a:ext cx="3743325" cy="486965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2327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1AD1-F71E-44A0-A1FF-7ECD58D2E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275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55C2-A805-43F3-9520-66EE0511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502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153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153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B295-3D2C-4111-9423-B906AE824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627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7FD5-F862-4096-A8F8-28FF7E675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282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F145-A771-454F-B6BF-6FEEDF76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356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3D18-E11D-4EFF-89A6-8B494F388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161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3600" cy="94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485000"/>
            <a:ext cx="7289800" cy="27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A978-E8A0-4FD7-B1DF-793B54EF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610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B442-85CC-4270-9AD3-8E2AAF022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403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6BC1-F6CF-470C-974A-68D4D187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63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2E75-E475-4AFC-8D41-CD7CC9FC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07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58342"/>
            <a:ext cx="8206154" cy="6774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168003"/>
            <a:ext cx="8206154" cy="33956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E297-0096-42DA-8804-8F79DDAD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42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215000"/>
          <a:ext cx="78989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215000"/>
          <a:ext cx="8807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080000"/>
          <a:ext cx="7289300" cy="311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</a:tblGrid>
              <a:tr h="3111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350000"/>
            <a:ext cx="3600000" cy="2835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350000"/>
            <a:ext cx="3689800" cy="28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67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3510000"/>
            <a:ext cx="7289800" cy="27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459581"/>
            <a:ext cx="7289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3780000"/>
            <a:ext cx="7289800" cy="405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  <p:sldLayoutId id="2147483690" r:id="rId10"/>
    <p:sldLayoutId id="2147483691" r:id="rId11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36319"/>
            <a:ext cx="627062" cy="2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949CBC2-C4C3-4E6A-91F3-FEAA510C309E}" type="slidenum">
              <a:rPr lang="ru-RU" altLang="ru-RU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3"/>
            <a:ext cx="8424862" cy="386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772"/>
            <a:ext cx="88741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2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36319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0CC26E-E7C4-43DB-8641-AADD88FCF53B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3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6085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772"/>
            <a:ext cx="88741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5" y="1397793"/>
            <a:ext cx="8886825" cy="859631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Возможности, ограничения, </a:t>
            </a:r>
            <a:r>
              <a:rPr lang="ru-RU" sz="2800" dirty="0" smtClean="0"/>
              <a:t>риски применения формулы цены при долгосрочной </a:t>
            </a:r>
            <a:r>
              <a:rPr lang="ru-RU" sz="2800" dirty="0" smtClean="0"/>
              <a:t>контрактации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6820" y="3790159"/>
            <a:ext cx="341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03</a:t>
            </a:r>
            <a:r>
              <a:rPr lang="ru-RU" sz="1600" dirty="0" smtClean="0"/>
              <a:t>.1</a:t>
            </a:r>
            <a:r>
              <a:rPr lang="en-US" sz="1600" dirty="0" smtClean="0"/>
              <a:t>2</a:t>
            </a:r>
            <a:r>
              <a:rPr lang="ru-RU" sz="1600" dirty="0" smtClean="0"/>
              <a:t>.2018</a:t>
            </a:r>
            <a:endParaRPr lang="en-US" sz="1600" dirty="0" smtClean="0"/>
          </a:p>
          <a:p>
            <a:r>
              <a:rPr lang="ru-RU" sz="1600" dirty="0" smtClean="0"/>
              <a:t>Москва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30032" y="2743778"/>
            <a:ext cx="692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Тихомиров Павел Анатольевич, </a:t>
            </a:r>
          </a:p>
          <a:p>
            <a:r>
              <a:rPr lang="ru-RU" dirty="0" smtClean="0"/>
              <a:t>начальник Управления корпоративных реформ и закупок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62725" y="142875"/>
            <a:ext cx="230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Форум «АТОМЕКС»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8856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ÐÐ°ÑÑÐ¸Ð½ÐºÐ¸ Ð¿Ð¾ Ð·Ð°Ð¿ÑÐ¾ÑÑ Ð¼Ð¸Ð½Ð¿ÑÐ¾Ð¼ÑÐ¾Ñ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9" y="620680"/>
            <a:ext cx="2354096" cy="15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775" y="55563"/>
            <a:ext cx="6689405" cy="9059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 1: Учет валют и дополнительных издержек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4" y="1698672"/>
            <a:ext cx="3592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Приказ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от </a:t>
            </a:r>
            <a:r>
              <a:rPr lang="ru-RU" sz="1600" b="1" i="1" dirty="0">
                <a:solidFill>
                  <a:schemeClr val="tx2"/>
                </a:solidFill>
              </a:rPr>
              <a:t>20.12.2010 N </a:t>
            </a:r>
            <a:r>
              <a:rPr lang="ru-RU" sz="1600" b="1" i="1" dirty="0" smtClean="0">
                <a:solidFill>
                  <a:schemeClr val="tx2"/>
                </a:solidFill>
              </a:rPr>
              <a:t>1243</a:t>
            </a:r>
          </a:p>
          <a:p>
            <a:r>
              <a:rPr lang="ru-RU" sz="1600" b="1" i="1" dirty="0" smtClean="0">
                <a:solidFill>
                  <a:schemeClr val="tx2"/>
                </a:solidFill>
              </a:rPr>
              <a:t>"Об утверждении методических рекомендаций для компаний с государственным участием и субъектов естественных монополий по форме и содержанию долгосрочных договоров"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522224" y="2453500"/>
            <a:ext cx="749790" cy="552449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2792" y="1573490"/>
            <a:ext cx="4395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Четко определенный </a:t>
            </a:r>
            <a:r>
              <a:rPr lang="ru-RU" sz="1600" dirty="0"/>
              <a:t>объем поставляемой </a:t>
            </a:r>
            <a:r>
              <a:rPr lang="ru-RU" sz="1600" dirty="0" smtClean="0"/>
              <a:t>продукции.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ru-RU" sz="1600" dirty="0"/>
              <a:t>договора или однозначно трактуемый механизм ее </a:t>
            </a:r>
            <a:r>
              <a:rPr lang="ru-RU" sz="1600" dirty="0" smtClean="0"/>
              <a:t>определения</a:t>
            </a:r>
          </a:p>
          <a:p>
            <a:endParaRPr lang="ru-RU" sz="1600" dirty="0"/>
          </a:p>
          <a:p>
            <a:pPr algn="just"/>
            <a:r>
              <a:rPr lang="ru-RU" sz="1600" dirty="0" smtClean="0"/>
              <a:t>Базовая </a:t>
            </a:r>
            <a:r>
              <a:rPr lang="ru-RU" sz="1600" dirty="0" smtClean="0"/>
              <a:t>цена (экспорт)</a:t>
            </a:r>
            <a:r>
              <a:rPr lang="en-US" sz="1600" dirty="0" smtClean="0"/>
              <a:t>: 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P</a:t>
            </a:r>
            <a:r>
              <a:rPr lang="ru-RU" sz="1200" dirty="0" err="1" smtClean="0"/>
              <a:t>в</a:t>
            </a:r>
            <a:r>
              <a:rPr lang="ru-RU" sz="1200" dirty="0" smtClean="0"/>
              <a:t> </a:t>
            </a:r>
            <a:r>
              <a:rPr lang="ru-RU" sz="1600" dirty="0"/>
              <a:t>= ((ВК x r)- ЭП - L) x </a:t>
            </a:r>
            <a:r>
              <a:rPr lang="ru-RU" sz="1600" dirty="0" smtClean="0"/>
              <a:t>К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Корректировка </a:t>
            </a:r>
            <a:r>
              <a:rPr lang="ru-RU" sz="1600" dirty="0" smtClean="0"/>
              <a:t>цены</a:t>
            </a:r>
            <a:r>
              <a:rPr lang="en-US" sz="1600" dirty="0" smtClean="0"/>
              <a:t>:</a:t>
            </a:r>
            <a:r>
              <a:rPr lang="ru-RU" sz="1600" dirty="0"/>
              <a:t> </a:t>
            </a:r>
            <a:r>
              <a:rPr lang="ru-RU" sz="1600" dirty="0" err="1" smtClean="0"/>
              <a:t>P</a:t>
            </a:r>
            <a:r>
              <a:rPr lang="ru-RU" sz="1200" dirty="0" err="1" smtClean="0"/>
              <a:t>в</a:t>
            </a:r>
            <a:r>
              <a:rPr lang="en-US" sz="1200" dirty="0" smtClean="0"/>
              <a:t>t+1</a:t>
            </a:r>
            <a:r>
              <a:rPr lang="ru-RU" sz="1200" dirty="0" smtClean="0"/>
              <a:t> </a:t>
            </a:r>
            <a:r>
              <a:rPr lang="ru-RU" sz="1600" dirty="0"/>
              <a:t>= </a:t>
            </a:r>
            <a:r>
              <a:rPr lang="en-US" sz="1600" dirty="0" smtClean="0"/>
              <a:t>P</a:t>
            </a:r>
            <a:r>
              <a:rPr lang="ru-RU" sz="1200" dirty="0"/>
              <a:t>в</a:t>
            </a:r>
            <a:r>
              <a:rPr lang="en-US" sz="1200" dirty="0"/>
              <a:t>t</a:t>
            </a:r>
            <a:r>
              <a:rPr lang="en-US" sz="1600" dirty="0" smtClean="0"/>
              <a:t>+ ∆</a:t>
            </a:r>
            <a:r>
              <a:rPr lang="ru-RU" sz="1600" dirty="0" smtClean="0"/>
              <a:t>ВК</a:t>
            </a:r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2792" y="1066335"/>
            <a:ext cx="418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Долгосрочный договор &gt; 1 года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AutoShape 2" descr="ÐÐ°ÑÑÐ¸Ð½ÐºÐ¸ Ð¿Ð¾ Ð·Ð°Ð¿ÑÐ¾ÑÑ Ð³ÐµÑÐ± Ð¼Ð¸Ð½Ð¿ÑÐ¾Ð¼ÑÐ¾ÑÐ³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4272014" y="1326765"/>
            <a:ext cx="18753" cy="2826611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72014" y="1326764"/>
            <a:ext cx="370778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90767" y="1860164"/>
            <a:ext cx="370778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0648" y="2631689"/>
            <a:ext cx="370778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90767" y="3222239"/>
            <a:ext cx="370778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09223" y="4153376"/>
            <a:ext cx="370778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4773" y="3680321"/>
            <a:ext cx="73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Базовая </a:t>
            </a:r>
          </a:p>
          <a:p>
            <a:r>
              <a:rPr lang="ru-RU" sz="800" i="1" dirty="0" smtClean="0"/>
              <a:t>котировка</a:t>
            </a:r>
            <a:endParaRPr lang="ru-RU" sz="800" i="1" dirty="0"/>
          </a:p>
        </p:txBody>
      </p:sp>
      <p:cxnSp>
        <p:nvCxnSpPr>
          <p:cNvPr id="13" name="Прямая со стрелкой 12"/>
          <p:cNvCxnSpPr>
            <a:stCxn id="10" idx="0"/>
          </p:cNvCxnSpPr>
          <p:nvPr/>
        </p:nvCxnSpPr>
        <p:spPr>
          <a:xfrm flipV="1">
            <a:off x="5299873" y="3558069"/>
            <a:ext cx="91275" cy="1222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7400" y="3670042"/>
            <a:ext cx="80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Экспортная пошлина</a:t>
            </a:r>
            <a:endParaRPr lang="ru-RU" sz="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36482" y="3731597"/>
            <a:ext cx="730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Логистика</a:t>
            </a:r>
            <a:endParaRPr lang="ru-RU" sz="800" i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6191250" y="3558069"/>
            <a:ext cx="67005" cy="1354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0"/>
          </p:cNvCxnSpPr>
          <p:nvPr/>
        </p:nvCxnSpPr>
        <p:spPr>
          <a:xfrm flipH="1" flipV="1">
            <a:off x="6668993" y="3548534"/>
            <a:ext cx="432589" cy="1830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4" idx="0"/>
          </p:cNvCxnSpPr>
          <p:nvPr/>
        </p:nvCxnSpPr>
        <p:spPr>
          <a:xfrm flipH="1" flipV="1">
            <a:off x="7101581" y="3487408"/>
            <a:ext cx="882600" cy="2061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19081" y="3693517"/>
            <a:ext cx="73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Валютный курс</a:t>
            </a:r>
            <a:endParaRPr lang="ru-RU" sz="800" i="1" dirty="0"/>
          </a:p>
        </p:txBody>
      </p:sp>
    </p:spTree>
    <p:extLst>
      <p:ext uri="{BB962C8B-B14F-4D97-AF65-F5344CB8AC3E}">
        <p14:creationId xmlns:p14="http://schemas.microsoft.com/office/powerpoint/2010/main" val="22412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0"/>
            <a:ext cx="8086724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 информации о переменной части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2347420"/>
            <a:ext cx="142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Приказ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от </a:t>
            </a:r>
            <a:r>
              <a:rPr lang="ru-RU" sz="1600" b="1" i="1" dirty="0">
                <a:solidFill>
                  <a:schemeClr val="tx2"/>
                </a:solidFill>
              </a:rPr>
              <a:t>20.12.2010 </a:t>
            </a:r>
            <a:r>
              <a:rPr lang="ru-RU" sz="1600" b="1" i="1" dirty="0" smtClean="0">
                <a:solidFill>
                  <a:schemeClr val="tx2"/>
                </a:solidFill>
              </a:rPr>
              <a:t>№ 1243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1578498" y="2501984"/>
            <a:ext cx="749790" cy="552449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AutoShape 2" descr="ÐÐ°ÑÑÐ¸Ð½ÐºÐ¸ Ð¿Ð¾ Ð·Ð°Ð¿ÑÐ¾ÑÑ Ð³ÐµÑÐ± Ð¼Ð¸Ð½Ð¿ÑÐ¾Ð¼ÑÐ¾ÑÐ³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17483" y="657224"/>
            <a:ext cx="6238876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/>
              <a:t>Рекомендуемые </a:t>
            </a:r>
            <a:r>
              <a:rPr lang="ru-RU" sz="1600" b="1" dirty="0">
                <a:solidFill>
                  <a:srgbClr val="FF0000"/>
                </a:solidFill>
              </a:rPr>
              <a:t>индикаторы</a:t>
            </a:r>
            <a:r>
              <a:rPr lang="ru-RU" sz="1600" dirty="0"/>
              <a:t> для формулы </a:t>
            </a:r>
            <a:r>
              <a:rPr lang="ru-RU" sz="1600" dirty="0" smtClean="0"/>
              <a:t>цены:</a:t>
            </a:r>
            <a:endParaRPr lang="ru-RU" sz="1600" dirty="0"/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 smtClean="0"/>
              <a:t>а</a:t>
            </a:r>
            <a:r>
              <a:rPr lang="ru-RU" sz="1600" dirty="0"/>
              <a:t>) индексы международных товарно-сырьевых бирж;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/>
              <a:t>б) котировки сырья на международных товарно-сырьевых биржах;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/>
              <a:t>в) индексы международных аналитических агентств (</a:t>
            </a:r>
            <a:r>
              <a:rPr lang="ru-RU" sz="1600" dirty="0" err="1"/>
              <a:t>Platts</a:t>
            </a:r>
            <a:r>
              <a:rPr lang="ru-RU" sz="1600" dirty="0"/>
              <a:t>, </a:t>
            </a:r>
            <a:r>
              <a:rPr lang="ru-RU" sz="1600" dirty="0" err="1"/>
              <a:t>Metal</a:t>
            </a:r>
            <a:r>
              <a:rPr lang="ru-RU" sz="1600" dirty="0"/>
              <a:t> </a:t>
            </a:r>
            <a:r>
              <a:rPr lang="ru-RU" sz="1600" dirty="0" err="1"/>
              <a:t>Bulletin</a:t>
            </a:r>
            <a:r>
              <a:rPr lang="ru-RU" sz="1600" dirty="0"/>
              <a:t>, </a:t>
            </a:r>
            <a:r>
              <a:rPr lang="ru-RU" sz="1600" dirty="0" err="1"/>
              <a:t>Steel</a:t>
            </a:r>
            <a:r>
              <a:rPr lang="ru-RU" sz="1600" dirty="0"/>
              <a:t> </a:t>
            </a:r>
            <a:r>
              <a:rPr lang="ru-RU" sz="1600" dirty="0" err="1"/>
              <a:t>Business</a:t>
            </a:r>
            <a:r>
              <a:rPr lang="ru-RU" sz="1600" dirty="0"/>
              <a:t> </a:t>
            </a:r>
            <a:r>
              <a:rPr lang="ru-RU" sz="1600" dirty="0" err="1"/>
              <a:t>Briefing</a:t>
            </a:r>
            <a:r>
              <a:rPr lang="ru-RU" sz="1600" dirty="0"/>
              <a:t>);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/>
              <a:t>г) общепринятые ценовые критерии контрактов между основными мировыми производителями и потребителями сырья (т.н. </a:t>
            </a:r>
            <a:r>
              <a:rPr lang="ru-RU" sz="1600" dirty="0" err="1"/>
              <a:t>benchmark</a:t>
            </a:r>
            <a:r>
              <a:rPr lang="ru-RU" sz="1600" dirty="0"/>
              <a:t> </a:t>
            </a:r>
            <a:r>
              <a:rPr lang="ru-RU" sz="1600" dirty="0" err="1"/>
              <a:t>prices</a:t>
            </a:r>
            <a:r>
              <a:rPr lang="ru-RU" sz="1600" dirty="0"/>
              <a:t>);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1600" dirty="0"/>
              <a:t>д) согласованные на взаимной основе поправочные </a:t>
            </a:r>
            <a:r>
              <a:rPr lang="ru-RU" sz="1600" dirty="0" smtClean="0"/>
              <a:t>коэффициенты (</a:t>
            </a:r>
            <a:r>
              <a:rPr lang="en-US" sz="1600" dirty="0" smtClean="0"/>
              <a:t>r)</a:t>
            </a:r>
            <a:r>
              <a:rPr lang="ru-RU" sz="1600" dirty="0" smtClean="0"/>
              <a:t>, </a:t>
            </a:r>
            <a:r>
              <a:rPr lang="ru-RU" sz="1600" dirty="0"/>
              <a:t>обусловленные различными качественными характеристиками продукции.</a:t>
            </a:r>
          </a:p>
        </p:txBody>
      </p:sp>
      <p:pic>
        <p:nvPicPr>
          <p:cNvPr id="11" name="Picture 5" descr="ÐÐ°ÑÑÐ¸Ð½ÐºÐ¸ Ð¿Ð¾ Ð·Ð°Ð¿ÑÐ¾ÑÑ Ð¼Ð¸Ð½Ð¿ÑÐ¾Ð¼ÑÐ¾Ñ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3232"/>
            <a:ext cx="2354096" cy="15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97" y="89535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Р1 </a:t>
            </a:r>
            <a:r>
              <a:rPr lang="ru-RU" sz="1400" b="1" dirty="0"/>
              <a:t>= Р0 (А * а1/а0 + В * b1/b0 + С)</a:t>
            </a:r>
            <a:r>
              <a:rPr lang="ru-RU" sz="1400" dirty="0"/>
              <a:t>,</a:t>
            </a:r>
          </a:p>
          <a:p>
            <a:endParaRPr lang="ru-RU" sz="1400" dirty="0"/>
          </a:p>
          <a:p>
            <a:r>
              <a:rPr lang="ru-RU" sz="1400" dirty="0"/>
              <a:t>где P1 – расчетная цена товара; </a:t>
            </a:r>
            <a:endParaRPr lang="ru-RU" sz="1400" dirty="0" smtClean="0"/>
          </a:p>
          <a:p>
            <a:r>
              <a:rPr lang="ru-RU" sz="1400" dirty="0" smtClean="0"/>
              <a:t>P0 </a:t>
            </a:r>
            <a:r>
              <a:rPr lang="ru-RU" sz="1400" dirty="0"/>
              <a:t>– базисная цена товара; </a:t>
            </a:r>
            <a:endParaRPr lang="ru-RU" sz="1400" dirty="0" smtClean="0"/>
          </a:p>
          <a:p>
            <a:r>
              <a:rPr lang="ru-RU" sz="1400" dirty="0" smtClean="0"/>
              <a:t>А </a:t>
            </a:r>
            <a:r>
              <a:rPr lang="ru-RU" sz="1400" dirty="0"/>
              <a:t>– доля затрат на материалы;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– доля затрат на оплату труда; </a:t>
            </a:r>
            <a:endParaRPr lang="ru-RU" sz="1400" dirty="0" smtClean="0"/>
          </a:p>
          <a:p>
            <a:r>
              <a:rPr lang="ru-RU" sz="1400" dirty="0" smtClean="0"/>
              <a:t>С </a:t>
            </a:r>
            <a:r>
              <a:rPr lang="ru-RU" sz="1400" dirty="0"/>
              <a:t>– неизменная часть цены (А + В + С = 1); </a:t>
            </a:r>
            <a:endParaRPr lang="ru-RU" sz="1400" dirty="0" smtClean="0"/>
          </a:p>
          <a:p>
            <a:r>
              <a:rPr lang="ru-RU" sz="1400" dirty="0" smtClean="0"/>
              <a:t>а0 </a:t>
            </a:r>
            <a:r>
              <a:rPr lang="ru-RU" sz="1400" dirty="0"/>
              <a:t>– базисная цена материала; </a:t>
            </a:r>
            <a:endParaRPr lang="ru-RU" sz="1400" dirty="0" smtClean="0"/>
          </a:p>
          <a:p>
            <a:r>
              <a:rPr lang="ru-RU" sz="1400" dirty="0" smtClean="0"/>
              <a:t>а1 </a:t>
            </a:r>
            <a:r>
              <a:rPr lang="ru-RU" sz="1400" dirty="0"/>
              <a:t>– цена материала за период скольжения (средняя цена за срок исполнения контракта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b1 </a:t>
            </a:r>
            <a:r>
              <a:rPr lang="ru-RU" sz="1400" dirty="0"/>
              <a:t>– ставка оплаты труда за период скольжения; </a:t>
            </a:r>
            <a:endParaRPr lang="ru-RU" sz="1400" dirty="0" smtClean="0"/>
          </a:p>
          <a:p>
            <a:r>
              <a:rPr lang="ru-RU" sz="1400" dirty="0" smtClean="0"/>
              <a:t>b0 </a:t>
            </a:r>
            <a:r>
              <a:rPr lang="ru-RU" sz="1400" dirty="0"/>
              <a:t>– базисная ставка оплаты труда.</a:t>
            </a: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47195"/>
            <a:ext cx="7429500" cy="84815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 baseline="0">
                <a:solidFill>
                  <a:srgbClr val="2B222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462300"/>
                </a:solidFill>
              </a:rPr>
              <a:t>Вариант 2: Формула </a:t>
            </a:r>
            <a:r>
              <a:rPr lang="ru-RU" dirty="0">
                <a:solidFill>
                  <a:srgbClr val="462300"/>
                </a:solidFill>
              </a:rPr>
              <a:t>скользящих </a:t>
            </a:r>
            <a:r>
              <a:rPr lang="ru-RU" dirty="0" smtClean="0">
                <a:solidFill>
                  <a:srgbClr val="462300"/>
                </a:solidFill>
              </a:rPr>
              <a:t>цен </a:t>
            </a:r>
          </a:p>
          <a:p>
            <a:pPr algn="ctr"/>
            <a:r>
              <a:rPr lang="ru-RU" dirty="0" smtClean="0">
                <a:solidFill>
                  <a:srgbClr val="462300"/>
                </a:solidFill>
              </a:rPr>
              <a:t> (</a:t>
            </a:r>
            <a:r>
              <a:rPr lang="ru-RU" dirty="0" err="1" smtClean="0">
                <a:solidFill>
                  <a:srgbClr val="462300"/>
                </a:solidFill>
              </a:rPr>
              <a:t>материалы+зарплата+константа</a:t>
            </a:r>
            <a:r>
              <a:rPr lang="ru-RU" dirty="0" smtClean="0">
                <a:solidFill>
                  <a:srgbClr val="462300"/>
                </a:solidFill>
              </a:rPr>
              <a:t>)</a:t>
            </a:r>
            <a:endParaRPr lang="ru-RU" dirty="0">
              <a:solidFill>
                <a:srgbClr val="4623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391025" y="881912"/>
            <a:ext cx="419100" cy="2595312"/>
          </a:xfrm>
          <a:prstGeom prst="rightBrace">
            <a:avLst>
              <a:gd name="adj1" fmla="val 49242"/>
              <a:gd name="adj2" fmla="val 36054"/>
            </a:avLst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622" y="1414005"/>
            <a:ext cx="3971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поставка </a:t>
            </a:r>
            <a:r>
              <a:rPr lang="ru-RU" sz="1400" dirty="0"/>
              <a:t>сложных и уникальных товаров, имеющих длительный цикл изготовления.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31" y="47194"/>
            <a:ext cx="2016595" cy="15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 rot="5400000">
            <a:off x="1900881" y="3454774"/>
            <a:ext cx="315982" cy="552449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88898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исчисляется </a:t>
            </a:r>
            <a:r>
              <a:rPr lang="ru-RU" sz="1400" dirty="0"/>
              <a:t>в момент </a:t>
            </a:r>
            <a:r>
              <a:rPr lang="ru-RU" sz="1400" dirty="0" smtClean="0"/>
              <a:t>исполнения договора</a:t>
            </a:r>
            <a:r>
              <a:rPr lang="ru-RU" sz="1400" dirty="0"/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1"/>
              </p:ext>
            </p:extLst>
          </p:nvPr>
        </p:nvGraphicFramePr>
        <p:xfrm>
          <a:off x="4810125" y="1950400"/>
          <a:ext cx="4267200" cy="255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076450"/>
              </a:tblGrid>
              <a:tr h="2802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Импортер (покупатель)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Экспортер (продавец)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86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Может установить лимит скольжения. Установка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иных ограничений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Страхование от инфляционного риска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Увеличить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постоянную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часть (С)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Уменьшить постоянную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часть (С)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Снизить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базисную цену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товара (Р0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Повысить базисную цену (Р0)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06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Завысить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базисную цену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материалов (а0)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оплаты труда (b0)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Занизить а0 и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438" y="27623"/>
            <a:ext cx="9215438" cy="7944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462300"/>
                </a:solidFill>
              </a:rPr>
              <a:t>Чем выгодна формула цены?</a:t>
            </a:r>
            <a:endParaRPr lang="ru-RU" sz="3200" dirty="0">
              <a:solidFill>
                <a:srgbClr val="462300"/>
              </a:solidFill>
            </a:endParaRPr>
          </a:p>
        </p:txBody>
      </p:sp>
      <p:pic>
        <p:nvPicPr>
          <p:cNvPr id="72" name="Рисунок 71" descr="ÐÐ°ÑÑÐ¸Ð½ÐºÐ¸ Ð¿Ð¾ Ð·Ð°Ð¿ÑÐ¾ÑÑ ÐºÐ°ÑÑÐ¸Ð½ÐºÐ¸ Ð¿Ð»ÑÑ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9" y="535127"/>
            <a:ext cx="1876424" cy="78772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Плюс 52"/>
          <p:cNvSpPr/>
          <p:nvPr/>
        </p:nvSpPr>
        <p:spPr>
          <a:xfrm>
            <a:off x="-41901" y="1549358"/>
            <a:ext cx="466725" cy="428625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-41901" y="3008051"/>
            <a:ext cx="514350" cy="28575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люс 72"/>
          <p:cNvSpPr/>
          <p:nvPr/>
        </p:nvSpPr>
        <p:spPr>
          <a:xfrm>
            <a:off x="4706300" y="1560428"/>
            <a:ext cx="466725" cy="428625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Минус 73"/>
          <p:cNvSpPr/>
          <p:nvPr/>
        </p:nvSpPr>
        <p:spPr>
          <a:xfrm>
            <a:off x="4627237" y="3006526"/>
            <a:ext cx="514350" cy="28575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Номер слайда 1"/>
          <p:cNvSpPr txBox="1">
            <a:spLocks/>
          </p:cNvSpPr>
          <p:nvPr/>
        </p:nvSpPr>
        <p:spPr>
          <a:xfrm>
            <a:off x="8667751" y="4728210"/>
            <a:ext cx="47625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526755" y="1335045"/>
            <a:ext cx="5477" cy="3065505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8635" y="2933700"/>
            <a:ext cx="8239116" cy="0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30477" y="744325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2B2222"/>
                </a:solidFill>
              </a:rPr>
              <a:t>Заказчики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69823" y="74432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2B2222"/>
                </a:solidFill>
              </a:rPr>
              <a:t>Поставщики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243" y="1335045"/>
            <a:ext cx="4119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Снижение </a:t>
            </a:r>
            <a:r>
              <a:rPr lang="ru-RU" sz="1400" dirty="0">
                <a:solidFill>
                  <a:srgbClr val="2B2222"/>
                </a:solidFill>
              </a:rPr>
              <a:t>трудозатрат (закупка один </a:t>
            </a:r>
            <a:r>
              <a:rPr lang="ru-RU" sz="1400" dirty="0" smtClean="0">
                <a:solidFill>
                  <a:srgbClr val="2B2222"/>
                </a:solidFill>
              </a:rPr>
              <a:t>раз)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Избежание </a:t>
            </a:r>
            <a:r>
              <a:rPr lang="ru-RU" sz="1400" dirty="0">
                <a:solidFill>
                  <a:srgbClr val="2B2222"/>
                </a:solidFill>
              </a:rPr>
              <a:t>неоправданного повышения цены </a:t>
            </a:r>
            <a:r>
              <a:rPr lang="ru-RU" sz="1400" dirty="0" smtClean="0">
                <a:solidFill>
                  <a:srgbClr val="2B2222"/>
                </a:solidFill>
              </a:rPr>
              <a:t>Поставщиком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Планирование </a:t>
            </a:r>
            <a:r>
              <a:rPr lang="ru-RU" sz="1400" dirty="0" smtClean="0"/>
              <a:t>многолетнего бюджета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Отриц</a:t>
            </a:r>
            <a:r>
              <a:rPr lang="ru-RU" sz="1400" dirty="0">
                <a:solidFill>
                  <a:srgbClr val="2B2222"/>
                </a:solidFill>
              </a:rPr>
              <a:t>. и</a:t>
            </a:r>
            <a:r>
              <a:rPr lang="ru-RU" sz="1400" dirty="0" smtClean="0">
                <a:solidFill>
                  <a:srgbClr val="2B2222"/>
                </a:solidFill>
              </a:rPr>
              <a:t>нфляция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Снижение </a:t>
            </a:r>
            <a:r>
              <a:rPr lang="ru-RU" sz="1400" dirty="0">
                <a:solidFill>
                  <a:srgbClr val="2B2222"/>
                </a:solidFill>
              </a:rPr>
              <a:t>риска неисполнения договора</a:t>
            </a:r>
          </a:p>
          <a:p>
            <a:endParaRPr lang="ru-RU" sz="1400" dirty="0"/>
          </a:p>
          <a:p>
            <a:pPr lvl="0"/>
            <a:endParaRPr lang="ru-RU" sz="1400" dirty="0">
              <a:solidFill>
                <a:srgbClr val="2B222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36" y="3135522"/>
            <a:ext cx="3981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B2222"/>
                </a:solidFill>
              </a:rPr>
              <a:t>Нет твердой </a:t>
            </a:r>
            <a:r>
              <a:rPr lang="ru-RU" sz="1400" dirty="0" smtClean="0">
                <a:solidFill>
                  <a:srgbClr val="2B2222"/>
                </a:solidFill>
              </a:rPr>
              <a:t>цены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Спекулятивность индикаторов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Рост себестоимости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Нужен постоянный мониторинг цен (подписка на ресурсы)</a:t>
            </a:r>
            <a:endParaRPr lang="en-US" sz="1400" dirty="0" smtClean="0">
              <a:solidFill>
                <a:srgbClr val="2B2222"/>
              </a:solidFill>
            </a:endParaRPr>
          </a:p>
          <a:p>
            <a:pPr lvl="0"/>
            <a:endParaRPr lang="ru-RU" sz="1400" dirty="0">
              <a:solidFill>
                <a:srgbClr val="2B222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6097" y="3149401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2B2222"/>
                </a:solidFill>
              </a:rPr>
              <a:t>Отриц. и</a:t>
            </a:r>
            <a:r>
              <a:rPr lang="ru-RU" sz="1400" dirty="0" smtClean="0">
                <a:solidFill>
                  <a:srgbClr val="2B2222"/>
                </a:solidFill>
              </a:rPr>
              <a:t>нфляция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2B2222"/>
                </a:solidFill>
              </a:rPr>
              <a:t>Цена может быть меньше рыночной</a:t>
            </a:r>
            <a:endParaRPr lang="ru-RU" sz="1400" dirty="0">
              <a:solidFill>
                <a:srgbClr val="2B222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73025" y="1335045"/>
            <a:ext cx="3970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Всегда  получает компенсацию от роста цен</a:t>
            </a:r>
            <a:endParaRPr lang="ru-RU" sz="1400" dirty="0" smtClean="0">
              <a:solidFill>
                <a:srgbClr val="2B222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Планирование загрузки производства</a:t>
            </a:r>
            <a:endParaRPr lang="ru-RU" sz="1400" dirty="0" smtClean="0">
              <a:solidFill>
                <a:srgbClr val="2B222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Цена </a:t>
            </a:r>
            <a:r>
              <a:rPr lang="ru-RU" sz="1400" dirty="0">
                <a:solidFill>
                  <a:srgbClr val="2B2222"/>
                </a:solidFill>
              </a:rPr>
              <a:t>может быть </a:t>
            </a:r>
            <a:r>
              <a:rPr lang="ru-RU" sz="1400" dirty="0" smtClean="0">
                <a:solidFill>
                  <a:srgbClr val="2B2222"/>
                </a:solidFill>
              </a:rPr>
              <a:t>выше рыночной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2B2222"/>
                </a:solidFill>
              </a:rPr>
              <a:t>Инвестиционные возможности</a:t>
            </a:r>
            <a:endParaRPr lang="ru-RU" sz="1400" dirty="0" smtClean="0">
              <a:solidFill>
                <a:srgbClr val="2B2222"/>
              </a:solidFill>
            </a:endParaRPr>
          </a:p>
          <a:p>
            <a:pPr lvl="0"/>
            <a:endParaRPr lang="ru-RU" sz="1400" dirty="0" smtClean="0">
              <a:solidFill>
                <a:srgbClr val="2B2222"/>
              </a:solidFill>
            </a:endParaRPr>
          </a:p>
          <a:p>
            <a:pPr lvl="0"/>
            <a:endParaRPr lang="ru-RU" sz="1400" dirty="0">
              <a:solidFill>
                <a:srgbClr val="2B2222"/>
              </a:solidFill>
            </a:endParaRPr>
          </a:p>
          <a:p>
            <a:pPr lvl="0"/>
            <a:endParaRPr lang="ru-RU" sz="1400" dirty="0">
              <a:solidFill>
                <a:srgbClr val="2B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7105"/>
            <a:ext cx="9144000" cy="481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Формула </a:t>
            </a:r>
            <a:r>
              <a:rPr lang="ru-RU" dirty="0" smtClean="0">
                <a:solidFill>
                  <a:srgbClr val="462300"/>
                </a:solidFill>
              </a:rPr>
              <a:t>цены</a:t>
            </a:r>
            <a:r>
              <a:rPr lang="en-US" dirty="0" smtClean="0">
                <a:solidFill>
                  <a:srgbClr val="462300"/>
                </a:solidFill>
              </a:rPr>
              <a:t> </a:t>
            </a:r>
            <a:r>
              <a:rPr lang="ru-RU" dirty="0" smtClean="0">
                <a:solidFill>
                  <a:srgbClr val="462300"/>
                </a:solidFill>
              </a:rPr>
              <a:t>в ГК «</a:t>
            </a:r>
            <a:r>
              <a:rPr lang="ru-RU" dirty="0" err="1" smtClean="0">
                <a:solidFill>
                  <a:srgbClr val="462300"/>
                </a:solidFill>
              </a:rPr>
              <a:t>Росатом</a:t>
            </a:r>
            <a:r>
              <a:rPr lang="ru-RU" dirty="0" smtClean="0">
                <a:solidFill>
                  <a:srgbClr val="462300"/>
                </a:solidFill>
              </a:rPr>
              <a:t>» (вариант 1) </a:t>
            </a:r>
            <a:endParaRPr lang="ru-RU" dirty="0">
              <a:solidFill>
                <a:srgbClr val="462300"/>
              </a:solidFill>
            </a:endParaRPr>
          </a:p>
        </p:txBody>
      </p:sp>
      <p:sp>
        <p:nvSpPr>
          <p:cNvPr id="9" name="Shape 53"/>
          <p:cNvSpPr>
            <a:spLocks noChangeArrowheads="1"/>
          </p:cNvSpPr>
          <p:nvPr/>
        </p:nvSpPr>
        <p:spPr bwMode="auto">
          <a:xfrm>
            <a:off x="58310" y="596308"/>
            <a:ext cx="9009490" cy="3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2B2222"/>
                </a:solidFill>
                <a:latin typeface="Trebuchet MS"/>
              </a:rPr>
              <a:t>Долгосрочный договор - </a:t>
            </a:r>
            <a:r>
              <a:rPr lang="ru-RU" sz="1400" dirty="0" smtClean="0">
                <a:solidFill>
                  <a:srgbClr val="2B2222"/>
                </a:solidFill>
                <a:latin typeface="Trebuchet MS"/>
              </a:rPr>
              <a:t>поставка </a:t>
            </a:r>
            <a:r>
              <a:rPr lang="ru-RU" sz="1400" dirty="0">
                <a:solidFill>
                  <a:srgbClr val="2B2222"/>
                </a:solidFill>
                <a:latin typeface="Trebuchet MS"/>
              </a:rPr>
              <a:t>оборудования 36 месяцев и </a:t>
            </a:r>
            <a:r>
              <a:rPr lang="ru-RU" sz="1400" dirty="0" smtClean="0">
                <a:solidFill>
                  <a:srgbClr val="2B2222"/>
                </a:solidFill>
                <a:latin typeface="Trebuchet MS"/>
              </a:rPr>
              <a:t>более.</a:t>
            </a:r>
            <a:endParaRPr lang="ru-RU" sz="1400" dirty="0">
              <a:solidFill>
                <a:srgbClr val="2B2222"/>
              </a:solidFill>
              <a:latin typeface="Trebuchet MS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14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8310" y="991257"/>
                <a:ext cx="8562974" cy="1764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srgbClr val="2B2222"/>
                    </a:solidFill>
                  </a:rPr>
                  <a:t>Для </a:t>
                </a:r>
                <a:r>
                  <a:rPr lang="ru-RU" sz="1600" dirty="0" smtClean="0">
                    <a:solidFill>
                      <a:srgbClr val="2B2222"/>
                    </a:solidFill>
                  </a:rPr>
                  <a:t>сооружаемых АЭС </a:t>
                </a:r>
                <a:r>
                  <a:rPr lang="en-US" sz="1600" dirty="0" smtClean="0">
                    <a:solidFill>
                      <a:srgbClr val="2B2222"/>
                    </a:solidFill>
                  </a:rPr>
                  <a:t>:</a:t>
                </a:r>
                <a:endParaRPr lang="ru-RU" sz="1600" dirty="0">
                  <a:solidFill>
                    <a:srgbClr val="2B2222"/>
                  </a:solidFill>
                </a:endParaRPr>
              </a:p>
              <a:p>
                <a:pPr lvl="0">
                  <a:defRPr/>
                </a:pPr>
                <a:r>
                  <a:rPr lang="ru-RU" sz="1600" dirty="0" smtClean="0">
                    <a:solidFill>
                      <a:srgbClr val="2B2222"/>
                    </a:solidFill>
                  </a:rPr>
                  <a:t>                                                                      Ц</a:t>
                </a:r>
                <a:r>
                  <a:rPr lang="en-US" sz="1600" dirty="0" smtClean="0">
                    <a:solidFill>
                      <a:srgbClr val="2B2222"/>
                    </a:solidFill>
                  </a:rPr>
                  <a:t> =</a:t>
                </a:r>
                <a:r>
                  <a:rPr lang="en-US" sz="1600" dirty="0">
                    <a:solidFill>
                      <a:srgbClr val="2B222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Ц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исх</m:t>
                        </m:r>
                      </m:sub>
                    </m:sSub>
                    <m:r>
                      <a:rPr lang="ru-RU" sz="1600" b="0" i="0" smtClean="0">
                        <a:solidFill>
                          <a:srgbClr val="2B2222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1600" b="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sz="1600" dirty="0" smtClean="0">
                  <a:solidFill>
                    <a:srgbClr val="2B2222"/>
                  </a:solidFill>
                </a:endParaRPr>
              </a:p>
              <a:p>
                <a:pPr indent="3429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Ц</m:t>
                        </m:r>
                      </m:e>
                      <m:sub>
                        <m:r>
                          <a:rPr lang="ru-RU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исх</m:t>
                        </m:r>
                      </m:sub>
                    </m:sSub>
                  </m:oMath>
                </a14:m>
                <a:r>
                  <a:rPr lang="ru-RU" sz="1400" dirty="0">
                    <a:ea typeface="Times New Roman"/>
                    <a:cs typeface="Calibri"/>
                  </a:rPr>
                  <a:t> - цена </a:t>
                </a:r>
                <a:r>
                  <a:rPr lang="ru-RU" sz="1400" dirty="0" smtClean="0">
                    <a:ea typeface="Times New Roman"/>
                    <a:cs typeface="Calibri"/>
                  </a:rPr>
                  <a:t>оборудования </a:t>
                </a:r>
                <a:r>
                  <a:rPr lang="ru-RU" sz="1400" dirty="0">
                    <a:ea typeface="Times New Roman"/>
                    <a:cs typeface="Calibri"/>
                  </a:rPr>
                  <a:t>на дату заключения договора без учета индексации;</a:t>
                </a:r>
              </a:p>
              <a:p>
                <a:pPr indent="342900" algn="just">
                  <a:spcBef>
                    <a:spcPts val="1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400" dirty="0">
                    <a:ea typeface="Times New Roman"/>
                    <a:cs typeface="Calibri"/>
                  </a:rPr>
                  <a:t> - индекс цен </a:t>
                </a:r>
                <a:r>
                  <a:rPr lang="ru-RU" sz="1400" dirty="0" smtClean="0">
                    <a:ea typeface="Times New Roman"/>
                    <a:cs typeface="Calibri"/>
                  </a:rPr>
                  <a:t>Росстата (производителей </a:t>
                </a:r>
                <a:r>
                  <a:rPr lang="ru-RU" sz="1400" dirty="0" err="1" smtClean="0">
                    <a:ea typeface="Times New Roman"/>
                    <a:cs typeface="Calibri"/>
                  </a:rPr>
                  <a:t>пром.продукции</a:t>
                </a:r>
                <a:r>
                  <a:rPr lang="ru-RU" sz="1400" dirty="0" smtClean="0">
                    <a:ea typeface="Times New Roman"/>
                    <a:cs typeface="Calibri"/>
                  </a:rPr>
                  <a:t>) за </a:t>
                </a:r>
                <a:r>
                  <a:rPr lang="ru-RU" sz="1400" dirty="0">
                    <a:ea typeface="Times New Roman"/>
                    <a:cs typeface="Calibri"/>
                  </a:rPr>
                  <a:t>период с 1 по n-й месяц;</a:t>
                </a:r>
              </a:p>
              <a:p>
                <a:pPr lvl="0">
                  <a:defRPr/>
                </a:pPr>
                <a:endParaRPr lang="ru-RU" sz="1400" dirty="0" smtClean="0">
                  <a:solidFill>
                    <a:srgbClr val="2B2222"/>
                  </a:solidFill>
                </a:endParaRPr>
              </a:p>
              <a:p>
                <a:pPr lvl="0">
                  <a:defRPr/>
                </a:pPr>
                <a:r>
                  <a:rPr lang="ru-RU" sz="1400" dirty="0" smtClean="0">
                    <a:solidFill>
                      <a:srgbClr val="2B2222"/>
                    </a:solidFill>
                  </a:rPr>
                  <a:t>Индекс </a:t>
                </a:r>
                <a:r>
                  <a:rPr lang="ru-RU" sz="1400" dirty="0" smtClean="0">
                    <a:solidFill>
                      <a:srgbClr val="2B2222"/>
                    </a:solidFill>
                  </a:rPr>
                  <a:t>цен</a:t>
                </a:r>
                <a:r>
                  <a:rPr lang="en-US" sz="1400" dirty="0" smtClean="0">
                    <a:solidFill>
                      <a:srgbClr val="2B222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solidFill>
                          <a:srgbClr val="2B222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16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400" b="0">
                        <a:solidFill>
                          <a:srgbClr val="2B222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И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400" b="0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1400" b="0">
                        <a:solidFill>
                          <a:srgbClr val="2B2222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4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И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1400" b="0" i="1" smtClean="0">
                        <a:solidFill>
                          <a:srgbClr val="2B2222"/>
                        </a:solidFill>
                        <a:latin typeface="Cambria Math"/>
                      </a:rPr>
                      <m:t>∗…∗</m:t>
                    </m:r>
                    <m:f>
                      <m:fPr>
                        <m:ctrlPr>
                          <a:rPr lang="en-US" sz="1400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И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ru-RU" sz="1400" i="1">
                            <a:solidFill>
                              <a:srgbClr val="2B2222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ru-RU" dirty="0">
                  <a:solidFill>
                    <a:srgbClr val="2B2222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" y="991257"/>
                <a:ext cx="8562974" cy="1764586"/>
              </a:xfrm>
              <a:prstGeom prst="rect">
                <a:avLst/>
              </a:prstGeom>
              <a:blipFill rotWithShape="1">
                <a:blip r:embed="rId3"/>
                <a:stretch>
                  <a:fillRect l="-427" t="-1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658" y="2886574"/>
            <a:ext cx="86284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Перечень оборудования: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система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аварийного удаления водорода под защитной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оболочкой;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насосные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агрегаты возврата продувочной воды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парогенераторов;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шкаф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прерывателей 110В постоянного тока, шкаф прерывателей 380В переменного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тока;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Calibri"/>
                <a:ea typeface="Calibri"/>
                <a:cs typeface="Times New Roman"/>
              </a:rPr>
              <a:t>технические средства системы контроля и управления электротехническим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оборудованием;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средства 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системы верхнего </a:t>
            </a:r>
            <a:r>
              <a:rPr lang="ru-RU" sz="1400" dirty="0" smtClean="0">
                <a:latin typeface="Calibri"/>
                <a:ea typeface="Calibri"/>
                <a:cs typeface="Times New Roman"/>
              </a:rPr>
              <a:t>уровня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Calibri"/>
                <a:ea typeface="Calibri"/>
                <a:cs typeface="Times New Roman"/>
              </a:rPr>
              <a:t>системы управления контроля положения органов регулирования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73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1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Формула </a:t>
            </a:r>
            <a:r>
              <a:rPr lang="ru-RU" dirty="0" smtClean="0">
                <a:solidFill>
                  <a:srgbClr val="462300"/>
                </a:solidFill>
              </a:rPr>
              <a:t>цены</a:t>
            </a:r>
            <a:r>
              <a:rPr lang="en-US" dirty="0" smtClean="0">
                <a:solidFill>
                  <a:srgbClr val="462300"/>
                </a:solidFill>
              </a:rPr>
              <a:t> </a:t>
            </a:r>
            <a:r>
              <a:rPr lang="ru-RU" dirty="0" smtClean="0">
                <a:solidFill>
                  <a:srgbClr val="462300"/>
                </a:solidFill>
              </a:rPr>
              <a:t>в ГК «</a:t>
            </a:r>
            <a:r>
              <a:rPr lang="ru-RU" dirty="0" err="1" smtClean="0">
                <a:solidFill>
                  <a:srgbClr val="462300"/>
                </a:solidFill>
              </a:rPr>
              <a:t>Росатом</a:t>
            </a:r>
            <a:r>
              <a:rPr lang="ru-RU" dirty="0" smtClean="0">
                <a:solidFill>
                  <a:srgbClr val="462300"/>
                </a:solidFill>
              </a:rPr>
              <a:t>» </a:t>
            </a:r>
            <a:r>
              <a:rPr lang="ru-RU" dirty="0" smtClean="0">
                <a:solidFill>
                  <a:srgbClr val="462300"/>
                </a:solidFill>
              </a:rPr>
              <a:t>(вариант 2)</a:t>
            </a:r>
            <a:endParaRPr lang="ru-RU" dirty="0">
              <a:solidFill>
                <a:srgbClr val="462300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514" y="853292"/>
            <a:ext cx="851058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2B2222"/>
                </a:solidFill>
              </a:rPr>
              <a:t>Предметы закупки</a:t>
            </a:r>
            <a:r>
              <a:rPr lang="en-US" sz="1600" dirty="0" smtClean="0">
                <a:solidFill>
                  <a:srgbClr val="2B2222"/>
                </a:solidFill>
              </a:rPr>
              <a:t>:</a:t>
            </a:r>
            <a:endParaRPr lang="ru-RU" sz="1600" dirty="0" smtClean="0">
              <a:solidFill>
                <a:srgbClr val="2B2222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Кран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мостовой электрический кругового действия (полярный кран)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Фильтр-адсорберы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Охладители систем водяного охлаждения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endParaRPr lang="ru-RU" sz="1600" dirty="0" smtClean="0">
              <a:solidFill>
                <a:srgbClr val="2B2222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rgbClr val="2B2222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2B2222"/>
              </a:solidFill>
            </a:endParaRP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latin typeface="Calibri"/>
                <a:ea typeface="Times New Roman"/>
                <a:cs typeface="Calibri"/>
              </a:rPr>
              <a:t>Ц</a:t>
            </a:r>
            <a:r>
              <a:rPr lang="ru-RU" sz="1600" baseline="-25000" dirty="0" smtClean="0">
                <a:latin typeface="Calibri"/>
                <a:ea typeface="Times New Roman"/>
                <a:cs typeface="Calibri"/>
              </a:rPr>
              <a:t>0</a:t>
            </a:r>
            <a:r>
              <a:rPr lang="ru-RU" sz="1600" dirty="0" smtClean="0">
                <a:latin typeface="Calibri"/>
                <a:ea typeface="Times New Roman"/>
                <a:cs typeface="Calibri"/>
              </a:rPr>
              <a:t> – базовая цена по итогам закупочной процедуры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/>
                <a:ea typeface="Times New Roman"/>
                <a:cs typeface="Calibri"/>
              </a:rPr>
              <a:t>I</a:t>
            </a:r>
            <a:r>
              <a:rPr lang="ru-RU" sz="1600" baseline="-25000" dirty="0" smtClean="0">
                <a:latin typeface="Calibri"/>
                <a:ea typeface="Times New Roman"/>
                <a:cs typeface="Calibri"/>
              </a:rPr>
              <a:t>1/0</a:t>
            </a:r>
            <a:r>
              <a:rPr lang="ru-RU" sz="16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ru-RU" sz="1600" dirty="0">
                <a:latin typeface="Calibri"/>
                <a:ea typeface="Times New Roman"/>
                <a:cs typeface="Calibri"/>
              </a:rPr>
              <a:t>- </a:t>
            </a:r>
            <a:r>
              <a:rPr lang="ru-RU" sz="1600" dirty="0" smtClean="0">
                <a:latin typeface="Calibri"/>
                <a:ea typeface="Times New Roman"/>
                <a:cs typeface="Calibri"/>
              </a:rPr>
              <a:t>индекс-дефлятор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С</a:t>
            </a:r>
            <a:r>
              <a:rPr lang="en-US" sz="1600" baseline="-25000" dirty="0" err="1" smtClean="0">
                <a:solidFill>
                  <a:srgbClr val="2B2222"/>
                </a:solidFill>
                <a:latin typeface="Calibri"/>
              </a:rPr>
              <a:t>i</a:t>
            </a:r>
            <a:r>
              <a:rPr lang="en-US" sz="1600" baseline="-25000" dirty="0" smtClean="0">
                <a:solidFill>
                  <a:srgbClr val="2B2222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2B2222"/>
                </a:solidFill>
                <a:latin typeface="Calibri"/>
              </a:rPr>
              <a:t>– </a:t>
            </a: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значения </a:t>
            </a:r>
            <a:r>
              <a:rPr lang="en-US" sz="1600" dirty="0" err="1" smtClean="0">
                <a:solidFill>
                  <a:srgbClr val="2B2222"/>
                </a:solidFill>
                <a:latin typeface="Calibri"/>
              </a:rPr>
              <a:t>i</a:t>
            </a: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-го индикатора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2B2222"/>
                </a:solidFill>
                <a:latin typeface="Calibri"/>
              </a:rPr>
              <a:t>B</a:t>
            </a:r>
            <a:r>
              <a:rPr lang="en-US" sz="1600" baseline="-25000" dirty="0" smtClean="0">
                <a:solidFill>
                  <a:srgbClr val="2B2222"/>
                </a:solidFill>
                <a:latin typeface="Calibri"/>
              </a:rPr>
              <a:t>i</a:t>
            </a: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 – вес </a:t>
            </a:r>
            <a:r>
              <a:rPr lang="en-US" sz="1600" dirty="0" err="1" smtClean="0">
                <a:solidFill>
                  <a:srgbClr val="2B2222"/>
                </a:solidFill>
                <a:latin typeface="Calibri"/>
              </a:rPr>
              <a:t>i</a:t>
            </a: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-го индикатора (сумма ∑</a:t>
            </a:r>
            <a:r>
              <a:rPr lang="en-US" sz="1600" dirty="0" smtClean="0">
                <a:solidFill>
                  <a:srgbClr val="2B2222"/>
                </a:solidFill>
                <a:latin typeface="Calibri"/>
              </a:rPr>
              <a:t>B + L = 1)</a:t>
            </a:r>
            <a:endParaRPr lang="ru-RU" sz="1600" dirty="0" smtClean="0">
              <a:solidFill>
                <a:srgbClr val="2B2222"/>
              </a:solidFill>
              <a:latin typeface="Calibri"/>
            </a:endParaRP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Используются индексы потребительских цен или 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2B2222"/>
                </a:solidFill>
                <a:latin typeface="Calibri"/>
              </a:rPr>
              <a:t>н</a:t>
            </a:r>
            <a:r>
              <a:rPr lang="ru-RU" sz="1600" dirty="0" smtClean="0">
                <a:solidFill>
                  <a:srgbClr val="2B2222"/>
                </a:solidFill>
                <a:latin typeface="Calibri"/>
              </a:rPr>
              <a:t>оминальной заработной платы</a:t>
            </a:r>
            <a:endParaRPr lang="ru-RU" sz="1600" dirty="0">
              <a:solidFill>
                <a:srgbClr val="2B222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8"/>
          <a:stretch/>
        </p:blipFill>
        <p:spPr bwMode="auto">
          <a:xfrm>
            <a:off x="290514" y="2092941"/>
            <a:ext cx="4214812" cy="6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243232">
            <a:off x="6846454" y="1459847"/>
            <a:ext cx="2314576" cy="972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56" y="2810831"/>
            <a:ext cx="3019142" cy="1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670"/>
            <a:ext cx="9144000" cy="481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РЖД: Пример </a:t>
            </a:r>
            <a:r>
              <a:rPr lang="ru-RU" dirty="0">
                <a:solidFill>
                  <a:srgbClr val="462300"/>
                </a:solidFill>
              </a:rPr>
              <a:t>применения формулы цены </a:t>
            </a:r>
          </a:p>
        </p:txBody>
      </p:sp>
      <p:sp>
        <p:nvSpPr>
          <p:cNvPr id="9" name="Shape 53"/>
          <p:cNvSpPr>
            <a:spLocks noChangeArrowheads="1"/>
          </p:cNvSpPr>
          <p:nvPr/>
        </p:nvSpPr>
        <p:spPr bwMode="auto">
          <a:xfrm>
            <a:off x="58310" y="593157"/>
            <a:ext cx="8847565" cy="11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Заказчик - ОАО «РЖД», </a:t>
            </a:r>
          </a:p>
          <a:p>
            <a:pPr eaLnBrk="1" hangingPunct="1"/>
            <a:r>
              <a:rPr lang="ru-RU" sz="1400" dirty="0" smtClean="0">
                <a:latin typeface="+mn-lt"/>
              </a:rPr>
              <a:t>открытый </a:t>
            </a:r>
            <a:r>
              <a:rPr lang="ru-RU" sz="1400" dirty="0">
                <a:latin typeface="+mn-lt"/>
              </a:rPr>
              <a:t>аукцион в электронной форме </a:t>
            </a:r>
            <a:r>
              <a:rPr lang="ru-RU" sz="1400" dirty="0" smtClean="0">
                <a:latin typeface="+mn-lt"/>
              </a:rPr>
              <a:t>на </a:t>
            </a:r>
            <a:r>
              <a:rPr lang="ru-RU" sz="1400" dirty="0">
                <a:latin typeface="+mn-lt"/>
              </a:rPr>
              <a:t>право заключения договора поставки цельнокатаных </a:t>
            </a:r>
            <a:r>
              <a:rPr lang="ru-RU" sz="1400" dirty="0" smtClean="0">
                <a:latin typeface="+mn-lt"/>
              </a:rPr>
              <a:t>колес (по 223 ФЗ), </a:t>
            </a:r>
          </a:p>
          <a:p>
            <a:pPr eaLnBrk="1" hangingPunct="1"/>
            <a:r>
              <a:rPr lang="ru-RU" sz="1400" dirty="0" smtClean="0">
                <a:latin typeface="+mn-lt"/>
              </a:rPr>
              <a:t>№ </a:t>
            </a:r>
            <a:r>
              <a:rPr lang="ru-RU" sz="1400" cap="all" dirty="0" smtClean="0">
                <a:latin typeface="+mn-lt"/>
              </a:rPr>
              <a:t>31806313350,  НМЦ = </a:t>
            </a:r>
            <a:r>
              <a:rPr lang="ru-RU" sz="1400" dirty="0" smtClean="0">
                <a:solidFill>
                  <a:srgbClr val="41484E"/>
                </a:solidFill>
                <a:latin typeface="+mn-lt"/>
              </a:rPr>
              <a:t>4</a:t>
            </a:r>
            <a:r>
              <a:rPr lang="ru-RU" sz="1400" dirty="0">
                <a:solidFill>
                  <a:srgbClr val="41484E"/>
                </a:solidFill>
                <a:latin typeface="+mn-lt"/>
              </a:rPr>
              <a:t> 895 786 181 ,49 </a:t>
            </a:r>
            <a:r>
              <a:rPr lang="ru-RU" sz="1400" dirty="0" smtClean="0">
                <a:solidFill>
                  <a:srgbClr val="41484E"/>
                </a:solidFill>
                <a:latin typeface="+mn-lt"/>
              </a:rPr>
              <a:t>, </a:t>
            </a:r>
          </a:p>
          <a:p>
            <a:pPr eaLnBrk="1" hangingPunct="1"/>
            <a:r>
              <a:rPr lang="ru-RU" sz="1400" dirty="0" smtClean="0">
                <a:solidFill>
                  <a:srgbClr val="41484E"/>
                </a:solidFill>
                <a:latin typeface="+mn-lt"/>
              </a:rPr>
              <a:t>начало исполнения договора 07.05.2018 – окончание 31.03.2023 (5 лет).</a:t>
            </a:r>
            <a:r>
              <a:rPr lang="ru-RU" altLang="ru-RU" sz="14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  <a:endParaRPr lang="ru-RU" altLang="ru-RU" sz="1400" b="1" dirty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5284" y="2069380"/>
            <a:ext cx="741246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Ц</a:t>
            </a:r>
            <a:r>
              <a:rPr lang="en-US" sz="1600" b="1" dirty="0" err="1">
                <a:solidFill>
                  <a:srgbClr val="FF0000"/>
                </a:solidFill>
              </a:rPr>
              <a:t>ir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ru-RU" sz="1600" b="1" dirty="0">
                <a:solidFill>
                  <a:srgbClr val="FF0000"/>
                </a:solidFill>
              </a:rPr>
              <a:t>Ц</a:t>
            </a:r>
            <a:r>
              <a:rPr lang="en-US" sz="1600" b="1" dirty="0">
                <a:solidFill>
                  <a:srgbClr val="FF0000"/>
                </a:solidFill>
              </a:rPr>
              <a:t>n+</a:t>
            </a:r>
            <a:r>
              <a:rPr lang="ru-RU" sz="1600" b="1" dirty="0">
                <a:solidFill>
                  <a:srgbClr val="FF0000"/>
                </a:solidFill>
              </a:rPr>
              <a:t>Ц</a:t>
            </a:r>
            <a:r>
              <a:rPr lang="en-US" sz="1600" b="1" dirty="0" err="1">
                <a:solidFill>
                  <a:srgbClr val="FF0000"/>
                </a:solidFill>
              </a:rPr>
              <a:t>dr</a:t>
            </a:r>
            <a:r>
              <a:rPr lang="en-US" sz="1400" b="1" dirty="0"/>
              <a:t>, </a:t>
            </a:r>
            <a:endParaRPr lang="en-US" sz="1400" dirty="0"/>
          </a:p>
          <a:p>
            <a:r>
              <a:rPr lang="ru-RU" sz="1400" dirty="0"/>
              <a:t>где: </a:t>
            </a:r>
          </a:p>
          <a:p>
            <a:r>
              <a:rPr lang="ru-RU" sz="1400" dirty="0" err="1"/>
              <a:t>Цir</a:t>
            </a:r>
            <a:r>
              <a:rPr lang="ru-RU" sz="1400" dirty="0"/>
              <a:t> – стоимость Товара в n-ом расчетном периоде руб./шт. без НДС на условиях поставки франко-вагон станция назначения, определенной Грузополучателем. </a:t>
            </a:r>
          </a:p>
          <a:p>
            <a:r>
              <a:rPr lang="ru-RU" sz="1400" dirty="0" err="1"/>
              <a:t>Цdr</a:t>
            </a:r>
            <a:r>
              <a:rPr lang="ru-RU" sz="1400" dirty="0"/>
              <a:t> – </a:t>
            </a:r>
            <a:r>
              <a:rPr lang="ru-RU" sz="1400" dirty="0">
                <a:solidFill>
                  <a:srgbClr val="FF0000"/>
                </a:solidFill>
              </a:rPr>
              <a:t>стоимость доставки </a:t>
            </a:r>
            <a:r>
              <a:rPr lang="ru-RU" sz="1400" dirty="0"/>
              <a:t>Товара до Грузополучателя (на условии поставки франко-вагон станция назначения) руб./шт. без НДС. </a:t>
            </a:r>
          </a:p>
          <a:p>
            <a:r>
              <a:rPr lang="ru-RU" sz="1400" dirty="0" err="1"/>
              <a:t>Цn</a:t>
            </a:r>
            <a:r>
              <a:rPr lang="ru-RU" sz="1400" dirty="0"/>
              <a:t> – </a:t>
            </a:r>
            <a:r>
              <a:rPr lang="ru-RU" sz="1400" dirty="0">
                <a:solidFill>
                  <a:srgbClr val="FF0000"/>
                </a:solidFill>
              </a:rPr>
              <a:t>стоимость Товара </a:t>
            </a:r>
            <a:r>
              <a:rPr lang="ru-RU" sz="1400" dirty="0"/>
              <a:t>в n-ом расчетном периоде руб./шт. без НДС на условиях поставки франко-вагон станция отправления, вычисленная с использованием формулы в n-ом расчетном периоде, руб./шт. без НДС на условиях поставки франко-вагон станция отправления. </a:t>
            </a:r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087797"/>
            <a:ext cx="1828800" cy="118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ÐÐ°ÑÑÐ¸Ð½ÐºÐ¸ Ð¿Ð¾ Ð·Ð°Ð¿ÑÐ¾ÑÑ Ð´Ð¾ÑÑÐ°Ð²ÐºÐ° ÐºÐ°ÑÑÐ¸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2611189"/>
            <a:ext cx="1196975" cy="13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067"/>
            <a:ext cx="9144000" cy="481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РЖД: Пример </a:t>
            </a:r>
            <a:r>
              <a:rPr lang="ru-RU" dirty="0">
                <a:solidFill>
                  <a:srgbClr val="462300"/>
                </a:solidFill>
              </a:rPr>
              <a:t>применения формулы цены 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AutoShape 4" descr="ÐÐ°ÑÑÐ¸Ð½ÐºÐ¸ Ð¿Ð¾ Ð·Ð°Ð¿ÑÐ¾ÑÑ ÑÐ°ÑÑÐµÑ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Ð°ÑÑÐµÑ ÐºÐ°ÑÑÐ¸Ð½Ðº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Ð°ÑÑÐ¸Ð½ÐºÐ¸ Ð¿Ð¾ Ð·Ð°Ð¿ÑÐ¾ÑÑ ÑÐ°ÑÑÐµÑ ÐºÐ°ÑÑÐ¸Ð½Ðº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55575" y="539415"/>
                <a:ext cx="8902700" cy="346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Ц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Ц</m:t>
                        </m:r>
                      </m:e>
                      <m:sub>
                        <m: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(</m:t>
                    </m:r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𝟎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,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𝟐𝟓</m:t>
                    </m:r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З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rgbClr val="2B2222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𝑼𝑺𝑫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З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2B2222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𝑼𝑺𝑫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+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𝟎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,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𝟐𝟓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∗(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𝟎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,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𝟖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sz="1400" b="1" dirty="0">
                    <a:solidFill>
                      <a:srgbClr val="2B222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Ц</m:t>
                            </m:r>
                          </m:e>
                          <m:sub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ЛОМ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Ц</m:t>
                            </m:r>
                          </m:e>
                          <m:sub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ЛОМ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1400" b="1">
                        <a:solidFill>
                          <a:srgbClr val="2B2222"/>
                        </a:solidFill>
                        <a:latin typeface="Cambria Math"/>
                      </a:rPr>
                      <m:t>+</m:t>
                    </m:r>
                    <m:r>
                      <a:rPr lang="ru-RU" sz="1400" b="1">
                        <a:solidFill>
                          <a:srgbClr val="2B2222"/>
                        </a:solidFill>
                        <a:latin typeface="Cambria Math"/>
                      </a:rPr>
                      <m:t>𝟎</m:t>
                    </m:r>
                    <m:r>
                      <a:rPr lang="ru-RU" sz="1400" b="1">
                        <a:solidFill>
                          <a:srgbClr val="2B2222"/>
                        </a:solidFill>
                        <a:latin typeface="Cambria Math"/>
                      </a:rPr>
                      <m:t>,</m:t>
                    </m:r>
                    <m:r>
                      <a:rPr lang="ru-RU" sz="1400" b="1">
                        <a:solidFill>
                          <a:srgbClr val="2B2222"/>
                        </a:solidFill>
                        <a:latin typeface="Cambria Math"/>
                      </a:rPr>
                      <m:t>𝟐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400" b="1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Ц</m:t>
                            </m:r>
                          </m:e>
                          <m:sub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ЧУГУН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Ц</m:t>
                            </m:r>
                          </m:e>
                          <m:sub>
                            <m:r>
                              <a:rPr lang="ru-RU" sz="1400" b="1" i="1" smtClean="0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ЧУГУН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 b="1" i="1">
                                <a:solidFill>
                                  <a:srgbClr val="2B2222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b="1" dirty="0" smtClean="0">
                    <a:solidFill>
                      <a:srgbClr val="2B2222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𝟑𝟕𝟓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  <m:t>К</m:t>
                        </m:r>
                      </m:e>
                      <m:sub>
                        <m:r>
                          <a:rPr lang="ru-RU" sz="1400" b="1" i="1" smtClean="0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  <m:t>ИПЦф</m:t>
                        </m:r>
                      </m:sub>
                    </m:sSub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1400" b="1" i="0" smtClean="0">
                        <a:solidFill>
                          <a:srgbClr val="2B2222"/>
                        </a:solidFill>
                        <a:latin typeface="Cambria Math"/>
                        <a:ea typeface="Cambria Math"/>
                      </a:rPr>
                      <m:t>𝟏𝟐𝟓</m:t>
                    </m:r>
                  </m:oMath>
                </a14:m>
                <a:r>
                  <a:rPr lang="ru-RU" sz="1400" b="1" dirty="0" smtClean="0">
                    <a:solidFill>
                      <a:srgbClr val="2B2222"/>
                    </a:solidFill>
                  </a:rPr>
                  <a:t>)</a:t>
                </a:r>
              </a:p>
              <a:p>
                <a:endParaRPr lang="en-US" sz="1400" b="1" dirty="0">
                  <a:solidFill>
                    <a:srgbClr val="2B2222"/>
                  </a:solidFill>
                </a:endParaRPr>
              </a:p>
              <a:p>
                <a:r>
                  <a:rPr lang="ru-RU" sz="1200" dirty="0" smtClean="0">
                    <a:solidFill>
                      <a:srgbClr val="000000"/>
                    </a:solidFill>
                  </a:rPr>
                  <a:t>где</a:t>
                </a:r>
                <a:r>
                  <a:rPr lang="ru-RU" sz="1200" dirty="0">
                    <a:solidFill>
                      <a:srgbClr val="000000"/>
                    </a:solidFill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B222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b="1" i="0">
                            <a:solidFill>
                              <a:srgbClr val="2B2222"/>
                            </a:solidFill>
                            <a:latin typeface="Cambria Math"/>
                          </a:rPr>
                          <m:t>Ц</m:t>
                        </m:r>
                      </m:e>
                      <m:sub>
                        <m:r>
                          <a:rPr lang="ru-RU" sz="1200" b="1" i="0">
                            <a:solidFill>
                              <a:srgbClr val="2B2222"/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srgbClr val="000000"/>
                    </a:solidFill>
                  </a:rPr>
                  <a:t>- </a:t>
                </a:r>
                <a:r>
                  <a:rPr lang="ru-RU" sz="1200" dirty="0">
                    <a:solidFill>
                      <a:srgbClr val="FF0000"/>
                    </a:solidFill>
                  </a:rPr>
                  <a:t>базовая </a:t>
                </a:r>
                <a:r>
                  <a:rPr lang="ru-RU" sz="1200" dirty="0" smtClean="0">
                    <a:solidFill>
                      <a:srgbClr val="FF0000"/>
                    </a:solidFill>
                  </a:rPr>
                  <a:t>цена - </a:t>
                </a:r>
                <a:r>
                  <a:rPr lang="ru-RU" sz="1200" dirty="0" smtClean="0">
                    <a:solidFill>
                      <a:srgbClr val="000000"/>
                    </a:solidFill>
                  </a:rPr>
                  <a:t>по </a:t>
                </a:r>
                <a:r>
                  <a:rPr lang="ru-RU" sz="1200" dirty="0">
                    <a:solidFill>
                      <a:srgbClr val="000000"/>
                    </a:solidFill>
                  </a:rPr>
                  <a:t>результатам проведенной конкурсной </a:t>
                </a:r>
                <a:r>
                  <a:rPr lang="ru-RU" sz="1200" dirty="0" smtClean="0">
                    <a:solidFill>
                      <a:srgbClr val="000000"/>
                    </a:solidFill>
                  </a:rPr>
                  <a:t>процедуры, используется </a:t>
                </a:r>
                <a:r>
                  <a:rPr lang="ru-RU" sz="1200" dirty="0">
                    <a:solidFill>
                      <a:srgbClr val="000000"/>
                    </a:solidFill>
                  </a:rPr>
                  <a:t>для расчета цены на второе полугодие 2018 г</a:t>
                </a:r>
                <a:r>
                  <a:rPr lang="ru-RU" sz="1200" dirty="0" smtClean="0">
                    <a:solidFill>
                      <a:srgbClr val="000000"/>
                    </a:solidFill>
                  </a:rPr>
                  <a:t>. И последующие периоды (франко-вагон </a:t>
                </a:r>
                <a:r>
                  <a:rPr lang="ru-RU" sz="1200" dirty="0">
                    <a:solidFill>
                      <a:srgbClr val="000000"/>
                    </a:solidFill>
                  </a:rPr>
                  <a:t>станция </a:t>
                </a:r>
                <a:r>
                  <a:rPr lang="ru-RU" sz="1200" dirty="0" smtClean="0">
                    <a:solidFill>
                      <a:srgbClr val="000000"/>
                    </a:solidFill>
                  </a:rPr>
                  <a:t>отправления); </a:t>
                </a:r>
                <a:endParaRPr lang="ru-RU" sz="1200" dirty="0">
                  <a:solidFill>
                    <a:srgbClr val="000000"/>
                  </a:solidFill>
                </a:endParaRPr>
              </a:p>
              <a:p>
                <a:r>
                  <a:rPr lang="ru-RU" sz="1200" dirty="0">
                    <a:solidFill>
                      <a:srgbClr val="000000"/>
                    </a:solidFill>
                  </a:rPr>
                  <a:t>З – </a:t>
                </a:r>
                <a:r>
                  <a:rPr lang="ru-RU" sz="1200" dirty="0">
                    <a:solidFill>
                      <a:srgbClr val="FF0000"/>
                    </a:solidFill>
                  </a:rPr>
                  <a:t>усредненная</a:t>
                </a:r>
                <a:r>
                  <a:rPr lang="ru-RU" sz="1200" dirty="0">
                    <a:solidFill>
                      <a:srgbClr val="000000"/>
                    </a:solidFill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</a:rPr>
                  <a:t>котировка CIS </a:t>
                </a:r>
                <a:r>
                  <a:rPr lang="ru-RU" sz="1200" dirty="0" err="1">
                    <a:solidFill>
                      <a:srgbClr val="FF0000"/>
                    </a:solidFill>
                  </a:rPr>
                  <a:t>export</a:t>
                </a:r>
                <a:r>
                  <a:rPr lang="ru-RU" sz="1200" dirty="0">
                    <a:solidFill>
                      <a:srgbClr val="FF0000"/>
                    </a:solidFill>
                  </a:rPr>
                  <a:t> </a:t>
                </a:r>
                <a:r>
                  <a:rPr lang="ru-RU" sz="1200" dirty="0" err="1">
                    <a:solidFill>
                      <a:srgbClr val="FF0000"/>
                    </a:solidFill>
                  </a:rPr>
                  <a:t>billet</a:t>
                </a:r>
                <a:r>
                  <a:rPr lang="ru-RU" sz="1200" dirty="0">
                    <a:solidFill>
                      <a:srgbClr val="FF0000"/>
                    </a:solidFill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</a:rPr>
                  <a:t>$ 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per</a:t>
                </a:r>
                <a:r>
                  <a:rPr lang="ru-RU" sz="1200" dirty="0">
                    <a:solidFill>
                      <a:srgbClr val="000000"/>
                    </a:solidFill>
                  </a:rPr>
                  <a:t> 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tonne</a:t>
                </a:r>
                <a:r>
                  <a:rPr lang="ru-RU" sz="1200" dirty="0">
                    <a:solidFill>
                      <a:srgbClr val="000000"/>
                    </a:solidFill>
                  </a:rPr>
                  <a:t> FOB 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Black</a:t>
                </a:r>
                <a:r>
                  <a:rPr lang="ru-RU" sz="1200" dirty="0">
                    <a:solidFill>
                      <a:srgbClr val="000000"/>
                    </a:solidFill>
                  </a:rPr>
                  <a:t> 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Sea</a:t>
                </a:r>
                <a:r>
                  <a:rPr lang="ru-RU" sz="1200" dirty="0">
                    <a:solidFill>
                      <a:srgbClr val="000000"/>
                    </a:solidFill>
                  </a:rPr>
                  <a:t>, публикуемая независимым аналитическим агентством «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МеталлЭксперт</a:t>
                </a:r>
                <a:r>
                  <a:rPr lang="ru-RU" sz="1200" dirty="0">
                    <a:solidFill>
                      <a:srgbClr val="000000"/>
                    </a:solidFill>
                  </a:rPr>
                  <a:t>», за опорный период, рассчитанная как среднее арифметическое опубликованных котировок за опорный период, в долларах США/т. В расчете используются еженедельные данные; </a:t>
                </a:r>
              </a:p>
              <a:p>
                <a:r>
                  <a:rPr lang="ru-RU" sz="1200" dirty="0" err="1">
                    <a:solidFill>
                      <a:srgbClr val="000000"/>
                    </a:solidFill>
                  </a:rPr>
                  <a:t>Цлом</a:t>
                </a:r>
                <a:r>
                  <a:rPr lang="ru-RU" sz="1200" dirty="0">
                    <a:solidFill>
                      <a:srgbClr val="000000"/>
                    </a:solidFill>
                  </a:rPr>
                  <a:t> - </a:t>
                </a:r>
                <a:r>
                  <a:rPr lang="ru-RU" sz="1200" dirty="0">
                    <a:solidFill>
                      <a:srgbClr val="FF0000"/>
                    </a:solidFill>
                  </a:rPr>
                  <a:t>усредненная котировка </a:t>
                </a:r>
                <a:r>
                  <a:rPr lang="ru-RU" sz="1200" dirty="0">
                    <a:solidFill>
                      <a:srgbClr val="000000"/>
                    </a:solidFill>
                  </a:rPr>
                  <a:t>(Россия, внутренние производители, FCA, предложение) </a:t>
                </a:r>
                <a:r>
                  <a:rPr lang="ru-RU" sz="1200" dirty="0">
                    <a:solidFill>
                      <a:srgbClr val="FF0000"/>
                    </a:solidFill>
                  </a:rPr>
                  <a:t>лома марки 3А</a:t>
                </a:r>
                <a:r>
                  <a:rPr lang="ru-RU" sz="1200" dirty="0">
                    <a:solidFill>
                      <a:srgbClr val="000000"/>
                    </a:solidFill>
                  </a:rPr>
                  <a:t> руб./т, публикуемая независимыми аналитическими агентствами («Металл-Торг», «</a:t>
                </a:r>
                <a:r>
                  <a:rPr lang="ru-RU" sz="1200" dirty="0" err="1">
                    <a:solidFill>
                      <a:srgbClr val="000000"/>
                    </a:solidFill>
                  </a:rPr>
                  <a:t>МеталлЭксперт</a:t>
                </a:r>
                <a:r>
                  <a:rPr lang="ru-RU" sz="1200" dirty="0">
                    <a:solidFill>
                      <a:srgbClr val="000000"/>
                    </a:solidFill>
                  </a:rPr>
                  <a:t>») за опорный период, рассчитанная как среднее арифметическое опубликованных котировок за опорный период. В расчете используются еженедельные данные; </a:t>
                </a:r>
                <a:endParaRPr lang="ru-RU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  <m:t>К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2B2222"/>
                            </a:solidFill>
                            <a:latin typeface="Cambria Math"/>
                            <a:ea typeface="Cambria Math"/>
                          </a:rPr>
                          <m:t>ИПЦф</m:t>
                        </m:r>
                      </m:sub>
                    </m:sSub>
                  </m:oMath>
                </a14:m>
                <a:r>
                  <a:rPr lang="ru-RU" sz="1200" dirty="0"/>
                  <a:t>- фактический </a:t>
                </a:r>
                <a:r>
                  <a:rPr lang="ru-RU" sz="1200" dirty="0">
                    <a:solidFill>
                      <a:srgbClr val="FF0000"/>
                    </a:solidFill>
                  </a:rPr>
                  <a:t>индекс изменения потребительских цен </a:t>
                </a:r>
                <a:r>
                  <a:rPr lang="ru-RU" sz="1200" dirty="0"/>
                  <a:t>в РФ за опорный период. Источник - сайт Федеральной службы государственной статистики http://</a:t>
                </a:r>
                <a:r>
                  <a:rPr lang="ru-RU" sz="1200" dirty="0" smtClean="0"/>
                  <a:t>www.gks.ru</a:t>
                </a:r>
                <a:r>
                  <a:rPr lang="en-US" sz="1200" dirty="0" smtClean="0"/>
                  <a:t>;</a:t>
                </a:r>
                <a:endParaRPr lang="ru-RU" sz="1200" dirty="0"/>
              </a:p>
              <a:p>
                <a:r>
                  <a:rPr lang="en-US" sz="1200" dirty="0" smtClean="0"/>
                  <a:t>USD</a:t>
                </a:r>
                <a:r>
                  <a:rPr lang="ru-RU" sz="1200" dirty="0" smtClean="0"/>
                  <a:t>– </a:t>
                </a:r>
                <a:r>
                  <a:rPr lang="ru-RU" sz="1200" dirty="0">
                    <a:solidFill>
                      <a:srgbClr val="FF0000"/>
                    </a:solidFill>
                  </a:rPr>
                  <a:t>средний курс доллара США </a:t>
                </a:r>
                <a:r>
                  <a:rPr lang="ru-RU" sz="1200" dirty="0"/>
                  <a:t>в опорном периоде по данным Центрального банка Российской </a:t>
                </a:r>
                <a:r>
                  <a:rPr lang="ru-RU" sz="1200" dirty="0" smtClean="0"/>
                  <a:t>Федерации, </a:t>
                </a:r>
                <a:r>
                  <a:rPr lang="ru-RU" sz="1200" dirty="0"/>
                  <a:t>который рассчитывается как среднеарифметическое значение курса доллара США к рублю в опорном периоде. Источник котировок курса доллара США – сайт ЦБ РФ http://www.cbr.ru. В расчете используются ежедневные данные</a:t>
                </a:r>
                <a:r>
                  <a:rPr lang="ru-RU" sz="1200" dirty="0" smtClean="0"/>
                  <a:t>.</a:t>
                </a:r>
                <a:endParaRPr lang="ru-RU" sz="12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39415"/>
                <a:ext cx="8902700" cy="3465564"/>
              </a:xfrm>
              <a:prstGeom prst="rect">
                <a:avLst/>
              </a:prstGeom>
              <a:blipFill rotWithShape="1">
                <a:blip r:embed="rId3"/>
                <a:stretch>
                  <a:fillRect l="-68" b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00" y="160338"/>
            <a:ext cx="944616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56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Сравнение формулы цены</a:t>
            </a:r>
            <a:r>
              <a:rPr lang="en-US" dirty="0" smtClean="0">
                <a:solidFill>
                  <a:srgbClr val="462300"/>
                </a:solidFill>
              </a:rPr>
              <a:t> </a:t>
            </a:r>
            <a:r>
              <a:rPr lang="ru-RU" dirty="0" smtClean="0">
                <a:solidFill>
                  <a:srgbClr val="462300"/>
                </a:solidFill>
              </a:rPr>
              <a:t/>
            </a:r>
            <a:br>
              <a:rPr lang="ru-RU" dirty="0" smtClean="0">
                <a:solidFill>
                  <a:srgbClr val="462300"/>
                </a:solidFill>
              </a:rPr>
            </a:br>
            <a:endParaRPr lang="ru-RU" dirty="0">
              <a:solidFill>
                <a:srgbClr val="462300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18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32679"/>
                  </p:ext>
                </p:extLst>
              </p:nvPr>
            </p:nvGraphicFramePr>
            <p:xfrm>
              <a:off x="190501" y="807516"/>
              <a:ext cx="8715374" cy="3671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099"/>
                    <a:gridCol w="4486275"/>
                  </a:tblGrid>
                  <a:tr h="4811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ГК «</a:t>
                          </a:r>
                          <a:r>
                            <a:rPr kumimoji="0" lang="ru-RU" sz="18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Росатом</a:t>
                          </a:r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»</a:t>
                          </a:r>
                          <a:endParaRPr lang="ru-RU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ОАО «РЖД» </a:t>
                          </a:r>
                          <a:endParaRPr lang="ru-RU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983522">
                    <a:tc>
                      <a:txBody>
                        <a:bodyPr/>
                        <a:lstStyle/>
                        <a:p>
                          <a:endParaRPr lang="ru-RU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Ц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ir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kumimoji="0" lang="ru-RU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Ц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n+</a:t>
                          </a:r>
                          <a:r>
                            <a:rPr kumimoji="0" lang="ru-RU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Ц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dr</a:t>
                          </a:r>
                          <a:endParaRPr kumimoji="0" lang="ru-RU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B222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Ц</m:t>
                                  </m:r>
                                </m:e>
                                <m:sub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Ц</m:t>
                                  </m:r>
                                </m:e>
                                <m:sub>
                                  <m: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𝟐𝟓</m:t>
                              </m:r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З</m:t>
                                      </m:r>
                                    </m:e>
                                    <m:sub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𝑼𝑺𝑫</m:t>
                                      </m:r>
                                    </m:e>
                                    <m:sub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З</m:t>
                                      </m:r>
                                    </m:e>
                                    <m:sub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kumimoji="0" lang="en-US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𝑼𝑺𝑫</m:t>
                                      </m:r>
                                    </m:e>
                                    <m:sub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𝟐𝟓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∗(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𝟖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oMath>
                          </a14:m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Ц</m:t>
                                      </m:r>
                                    </m:e>
                                    <m:sub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ЛОМ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Ц</m:t>
                                      </m:r>
                                    </m:e>
                                    <m:sub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ЛОМ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en-US" sz="1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ru-RU" sz="1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ru-RU" sz="1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kumimoji="0" lang="en-US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Ц</m:t>
                                      </m:r>
                                    </m:e>
                                    <m:sub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ЧУГУН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Ц</m:t>
                                      </m:r>
                                    </m:e>
                                    <m:sub>
                                      <m:r>
                                        <a:rPr kumimoji="0" lang="ru-RU" sz="1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ЧУГУН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  <m:r>
                                        <a:rPr kumimoji="0" lang="en-US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ru-RU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2B222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kumimoji="0" lang="ru-RU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𝟑𝟕𝟓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kumimoji="0" lang="ru-RU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B222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ИПЦф</m:t>
                                  </m:r>
                                </m:sub>
                              </m:sSub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ru-RU" sz="1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B2222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𝟏𝟐𝟓</m:t>
                              </m:r>
                            </m:oMath>
                          </a14:m>
                          <a:r>
                            <a:rPr kumimoji="0" lang="ru-RU" sz="1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B222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B222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94688"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latin typeface="+mn-lt"/>
                            </a:rPr>
                            <a:t>базовая </a:t>
                          </a:r>
                          <a:r>
                            <a:rPr lang="ru-RU" sz="1400" b="0" dirty="0" smtClean="0">
                              <a:latin typeface="+mn-lt"/>
                            </a:rPr>
                            <a:t>цена – по итогам закупки</a:t>
                          </a:r>
                          <a:endParaRPr lang="ru-RU" sz="1400" b="0" dirty="0" smtClean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latin typeface="+mn-lt"/>
                            </a:rPr>
                            <a:t>базовая </a:t>
                          </a:r>
                          <a:r>
                            <a:rPr lang="ru-RU" sz="1400" b="0" dirty="0" smtClean="0">
                              <a:latin typeface="+mn-lt"/>
                            </a:rPr>
                            <a:t>цена – по итогам закупки</a:t>
                          </a:r>
                          <a:endParaRPr lang="ru-RU" sz="1400" b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097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индекс-дефлятор (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в </a:t>
                          </a:r>
                          <a:r>
                            <a:rPr lang="ru-RU" sz="1400" b="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т.ч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индекс потреб цен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предлагаются потенциальными поставщиками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изменения потребительских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цен +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усредненные котировки за период (чугун, лом)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94688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предельные веса индикаторов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(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нет постоянной части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Установленные веса (есть постоянная часть)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097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 курсов валют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– 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на текущую дату</a:t>
                          </a:r>
                          <a:endParaRPr lang="ru-RU" sz="1400" b="0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Усредненный курс доллара за период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035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Условия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доставки не учтены</a:t>
                          </a:r>
                          <a:endParaRPr lang="ru-RU" sz="1400" b="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Стоимость доставки не входит в изменяемую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часть</a:t>
                          </a:r>
                          <a:endParaRPr lang="ru-RU" sz="14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32679"/>
                  </p:ext>
                </p:extLst>
              </p:nvPr>
            </p:nvGraphicFramePr>
            <p:xfrm>
              <a:off x="190501" y="807516"/>
              <a:ext cx="8715374" cy="36717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099"/>
                    <a:gridCol w="4486275"/>
                  </a:tblGrid>
                  <a:tr h="4811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ГК «</a:t>
                          </a:r>
                          <a:r>
                            <a:rPr kumimoji="0" lang="ru-RU" sz="1800" b="1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Росатом</a:t>
                          </a:r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»</a:t>
                          </a:r>
                          <a:endParaRPr lang="ru-RU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ru-RU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623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j-ea"/>
                              <a:cs typeface="+mj-cs"/>
                            </a:rPr>
                            <a:t>ОАО «РЖД» </a:t>
                          </a:r>
                          <a:endParaRPr lang="ru-RU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983522">
                    <a:tc>
                      <a:txBody>
                        <a:bodyPr/>
                        <a:lstStyle/>
                        <a:p>
                          <a:endParaRPr lang="ru-RU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293" t="-52469" b="-22345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latin typeface="+mn-lt"/>
                            </a:rPr>
                            <a:t>базовая </a:t>
                          </a:r>
                          <a:r>
                            <a:rPr lang="ru-RU" sz="1400" b="0" dirty="0" smtClean="0">
                              <a:latin typeface="+mn-lt"/>
                            </a:rPr>
                            <a:t>цена – по итогам закупки</a:t>
                          </a:r>
                          <a:endParaRPr lang="ru-RU" sz="1400" b="0" dirty="0" smtClean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latin typeface="+mn-lt"/>
                            </a:rPr>
                            <a:t>базовая </a:t>
                          </a:r>
                          <a:r>
                            <a:rPr lang="ru-RU" sz="1400" b="0" dirty="0" smtClean="0">
                              <a:latin typeface="+mn-lt"/>
                            </a:rPr>
                            <a:t>цена – по итогам закупки</a:t>
                          </a:r>
                          <a:endParaRPr lang="ru-RU" sz="1400" b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индекс-дефлятор (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в </a:t>
                          </a:r>
                          <a:r>
                            <a:rPr lang="ru-RU" sz="1400" b="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т.ч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индекс потреб цен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предлагаются потенциальными поставщиками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изменения потребительских </a:t>
                          </a: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цен +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усредненные котировки за период (чугун, лом)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предельные веса индикаторов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(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нет постоянной части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ru-RU" sz="14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Установленные веса (есть постоянная часть)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0097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Индекс курсов валют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– 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на текущую дату</a:t>
                          </a:r>
                          <a:endParaRPr lang="ru-RU" sz="1400" b="0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Усредненный курс доллара за период</a:t>
                          </a:r>
                          <a:endParaRPr lang="ru-RU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035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Условия</a:t>
                          </a:r>
                          <a:r>
                            <a:rPr lang="ru-RU" sz="1400" b="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400" b="0" kern="1200" baseline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доставки не учтены</a:t>
                          </a:r>
                          <a:endParaRPr lang="ru-RU" sz="1400" b="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Стоимость доставки не входит в изменяемую</a:t>
                          </a:r>
                          <a:r>
                            <a:rPr lang="ru-RU" sz="14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часть</a:t>
                          </a:r>
                          <a:endParaRPr lang="ru-RU" sz="14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393294"/>
            <a:ext cx="3019424" cy="43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5"/>
          <a:stretch/>
        </p:blipFill>
        <p:spPr bwMode="auto">
          <a:xfrm>
            <a:off x="323851" y="1909511"/>
            <a:ext cx="1509712" cy="31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7" y="60566"/>
            <a:ext cx="550068" cy="6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ÐÐ°ÑÑÐ¸Ð½ÐºÐ¸ Ð¿Ð¾ Ð·Ð°Ð¿ÑÐ¾ÑÑ Ð·Ð½Ð°Ðº ÑÐ¶Ð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33" y="120484"/>
            <a:ext cx="911128" cy="5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606" y="888489"/>
            <a:ext cx="264665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anose="020B0603020202020204" pitchFamily="34" charset="0"/>
              </a:rPr>
              <a:t>Динамика курса доллара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948" y="3517084"/>
            <a:ext cx="211688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anose="020B0603020202020204" pitchFamily="34" charset="0"/>
              </a:rPr>
              <a:t>Динамика роста цен (прокат из меди и ее сплавов)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86" y="1880518"/>
            <a:ext cx="2902751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rebuchet MS" panose="020B0603020202020204" pitchFamily="34" charset="0"/>
              </a:rPr>
              <a:t>Динамика роста цен (Краны мостовые электрические общего назначения)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52843"/>
              </p:ext>
            </p:extLst>
          </p:nvPr>
        </p:nvGraphicFramePr>
        <p:xfrm>
          <a:off x="1930909" y="3162992"/>
          <a:ext cx="5805945" cy="141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V="1">
            <a:off x="2922439" y="3290044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705328" y="3289739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60105" y="3288209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58881" y="3290044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021871" y="3286467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787571" y="3290044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307596" y="3310903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896850" y="3865292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692199" y="3771081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96281" y="3489387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66529" y="3384933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82006" y="3352843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434515" y="3792411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237742" y="3728232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93234"/>
              </p:ext>
            </p:extLst>
          </p:nvPr>
        </p:nvGraphicFramePr>
        <p:xfrm>
          <a:off x="3159570" y="-15916"/>
          <a:ext cx="5448402" cy="167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4082538" y="205173"/>
            <a:ext cx="0" cy="1151825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819243" y="205173"/>
            <a:ext cx="0" cy="1151825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563235" y="205173"/>
            <a:ext cx="0" cy="1151825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307226" y="205173"/>
            <a:ext cx="0" cy="1151825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051218" y="205173"/>
            <a:ext cx="0" cy="1151825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37979" y="133184"/>
            <a:ext cx="0" cy="1223814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253050" y="61195"/>
            <a:ext cx="0" cy="1295804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054718" y="781086"/>
            <a:ext cx="49944" cy="719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711882" y="195448"/>
            <a:ext cx="49944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794272" y="805035"/>
            <a:ext cx="49944" cy="71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47346" y="781086"/>
            <a:ext cx="49944" cy="71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2254" y="715921"/>
            <a:ext cx="49944" cy="71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032582" y="493129"/>
            <a:ext cx="49944" cy="71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832914"/>
              </p:ext>
            </p:extLst>
          </p:nvPr>
        </p:nvGraphicFramePr>
        <p:xfrm>
          <a:off x="3086474" y="1289933"/>
          <a:ext cx="5132864" cy="18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 flipV="1">
            <a:off x="3772112" y="1880518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467937" y="1880517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181812" y="1836067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913332" y="1836067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637232" y="1858926"/>
            <a:ext cx="0" cy="1026863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341017" y="1752600"/>
            <a:ext cx="0" cy="1110331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871672" y="1662590"/>
            <a:ext cx="0" cy="1220837"/>
          </a:xfrm>
          <a:prstGeom prst="line">
            <a:avLst/>
          </a:prstGeom>
          <a:ln>
            <a:solidFill>
              <a:srgbClr val="03C4C9"/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4442543" y="2307765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156222" y="2263039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887742" y="2177311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611642" y="2032191"/>
            <a:ext cx="51179" cy="641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763833" y="2330806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315427" y="1770982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846082" y="1752600"/>
            <a:ext cx="51179" cy="641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228078" y="122892"/>
            <a:ext cx="49944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43378" y="540081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30,36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8278022" y="79807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66,08</a:t>
            </a:r>
            <a:endParaRPr lang="ru-R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253640" y="2050219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123,7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871671" y="1646189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183,8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45920" y="3686000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101,7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315427" y="3246433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135,2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0" y="4776201"/>
            <a:ext cx="62895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Trebuchet MS" panose="020B0603020202020204" pitchFamily="34" charset="0"/>
              </a:rPr>
              <a:t>1 - Сайт Центрального банка: Динамика официального курса Доллар США.</a:t>
            </a:r>
            <a:endParaRPr lang="ru-RU" sz="900" i="1" dirty="0">
              <a:latin typeface="Trebuchet MS" panose="020B0603020202020204" pitchFamily="34" charset="0"/>
            </a:endParaRPr>
          </a:p>
          <a:p>
            <a:r>
              <a:rPr lang="ru-RU" sz="900" i="1" dirty="0" smtClean="0">
                <a:latin typeface="Trebuchet MS" panose="020B0603020202020204" pitchFamily="34" charset="0"/>
              </a:rPr>
              <a:t>2,3 - Сайт федеральной службы государственной статистики: Официальная </a:t>
            </a:r>
            <a:r>
              <a:rPr lang="ru-RU" sz="900" i="1" dirty="0">
                <a:latin typeface="Trebuchet MS" panose="020B0603020202020204" pitchFamily="34" charset="0"/>
              </a:rPr>
              <a:t>статистика</a:t>
            </a:r>
            <a:r>
              <a:rPr lang="ru-RU" sz="900" i="1" dirty="0" smtClean="0">
                <a:latin typeface="Trebuchet MS" panose="020B0603020202020204" pitchFamily="34" charset="0"/>
              </a:rPr>
              <a:t>.</a:t>
            </a:r>
            <a:endParaRPr lang="ru-RU" sz="900" i="1" dirty="0">
              <a:latin typeface="Trebuchet MS" panose="020B0603020202020204" pitchFamily="34" charset="0"/>
            </a:endParaRPr>
          </a:p>
        </p:txBody>
      </p:sp>
      <p:sp>
        <p:nvSpPr>
          <p:cNvPr id="77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5913331" cy="756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Поставщик всегда выигрывает!</a:t>
            </a:r>
            <a:r>
              <a:rPr lang="ru-RU" dirty="0" smtClean="0">
                <a:solidFill>
                  <a:srgbClr val="462300"/>
                </a:solidFill>
              </a:rPr>
              <a:t/>
            </a:r>
            <a:br>
              <a:rPr lang="ru-RU" dirty="0" smtClean="0">
                <a:solidFill>
                  <a:srgbClr val="462300"/>
                </a:solidFill>
              </a:rPr>
            </a:br>
            <a:endParaRPr lang="ru-RU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8588" y="169430"/>
            <a:ext cx="8229600" cy="594066"/>
          </a:xfrm>
        </p:spPr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rgbClr val="2B2222"/>
                </a:solidFill>
              </a:rPr>
              <a:t>Содержание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793861" y="4728210"/>
            <a:ext cx="350139" cy="274320"/>
          </a:xfrm>
        </p:spPr>
        <p:txBody>
          <a:bodyPr/>
          <a:lstStyle/>
          <a:p>
            <a:fld id="{8FDDD8AE-41E1-471F-8F93-F6F27CD8EE6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264445" y="1308365"/>
            <a:ext cx="8415115" cy="260336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lang="ru-RU" dirty="0" smtClean="0"/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Формула цены</a:t>
            </a:r>
            <a:r>
              <a:rPr lang="ru-RU" b="1" dirty="0" smtClean="0"/>
              <a:t>…………………………………………………………………………………………………</a:t>
            </a:r>
            <a:r>
              <a:rPr lang="ru-RU" dirty="0" smtClean="0"/>
              <a:t>3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Законодательно регулирование……………………………………………………………………4</a:t>
            </a: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Факторы влияния на цену………………………………………………………………………………9</a:t>
            </a:r>
            <a:endParaRPr lang="ru-RU" dirty="0"/>
          </a:p>
          <a:p>
            <a:pPr marL="342900" lvl="0" indent="-342900" defTabSz="9144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462300"/>
                </a:solidFill>
              </a:rPr>
              <a:t>Возможные риски, ограничения и </a:t>
            </a:r>
            <a:r>
              <a:rPr lang="ru-RU" dirty="0" smtClean="0">
                <a:solidFill>
                  <a:srgbClr val="462300"/>
                </a:solidFill>
              </a:rPr>
              <a:t>преимущества…………………………………...</a:t>
            </a:r>
            <a:r>
              <a:rPr lang="ru-RU" dirty="0" smtClean="0"/>
              <a:t>11</a:t>
            </a: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Формула скользящих цен…………………………………………………………………………….13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Пример………………………………………………………………………………………………………….14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Сравнение формулы цены ГК «</a:t>
            </a:r>
            <a:r>
              <a:rPr lang="ru-RU" dirty="0" err="1"/>
              <a:t>Р</a:t>
            </a:r>
            <a:r>
              <a:rPr lang="ru-RU" dirty="0" err="1" smtClean="0"/>
              <a:t>осатом</a:t>
            </a:r>
            <a:r>
              <a:rPr lang="ru-RU" dirty="0" smtClean="0"/>
              <a:t>» и ОАО «РЖД»……………………………18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 smtClean="0"/>
              <a:t>Выводы………………………………………………………………………………………………………...22</a:t>
            </a: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"/>
            <a:ext cx="1724024" cy="13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438" y="27623"/>
            <a:ext cx="9215438" cy="7944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462300"/>
                </a:solidFill>
              </a:rPr>
              <a:t>Риски применения формулы цены</a:t>
            </a:r>
            <a:endParaRPr lang="ru-RU" sz="3200" dirty="0">
              <a:solidFill>
                <a:srgbClr val="462300"/>
              </a:solidFill>
            </a:endParaRPr>
          </a:p>
        </p:txBody>
      </p:sp>
      <p:sp>
        <p:nvSpPr>
          <p:cNvPr id="75" name="Номер слайда 1"/>
          <p:cNvSpPr txBox="1">
            <a:spLocks/>
          </p:cNvSpPr>
          <p:nvPr/>
        </p:nvSpPr>
        <p:spPr>
          <a:xfrm>
            <a:off x="8667751" y="4728210"/>
            <a:ext cx="47625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349" y="820002"/>
            <a:ext cx="7277101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a typeface="Times New Roman"/>
                <a:cs typeface="Times New Roman"/>
              </a:rPr>
              <a:t>1. </a:t>
            </a:r>
            <a:r>
              <a:rPr lang="ru-RU" sz="1600" dirty="0" smtClean="0">
                <a:ea typeface="Times New Roman"/>
                <a:cs typeface="Times New Roman"/>
              </a:rPr>
              <a:t>Источник данных.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a typeface="Times New Roman"/>
                <a:cs typeface="Times New Roman"/>
              </a:rPr>
              <a:t>2</a:t>
            </a:r>
            <a:r>
              <a:rPr lang="ru-RU" sz="1600" dirty="0" smtClean="0">
                <a:ea typeface="Times New Roman"/>
                <a:cs typeface="Times New Roman"/>
              </a:rPr>
              <a:t>. Спекулятивность.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a typeface="Times New Roman"/>
                <a:cs typeface="Times New Roman"/>
              </a:rPr>
              <a:t>3. </a:t>
            </a:r>
            <a:r>
              <a:rPr lang="ru-RU" sz="1600" dirty="0" smtClean="0">
                <a:ea typeface="Times New Roman"/>
                <a:cs typeface="Times New Roman"/>
              </a:rPr>
              <a:t>Отставание статистических данных.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a typeface="Times New Roman"/>
                <a:cs typeface="Times New Roman"/>
              </a:rPr>
              <a:t>4. Инертность стоимости рабочей силы</a:t>
            </a:r>
            <a:r>
              <a:rPr lang="ru-RU" sz="1600" dirty="0" smtClean="0"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ffectLst/>
                <a:ea typeface="Calibri"/>
                <a:cs typeface="Times New Roman"/>
              </a:rPr>
              <a:t>5. Таможенный кодекс РФ.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a typeface="Calibri"/>
                <a:cs typeface="Times New Roman"/>
              </a:rPr>
              <a:t>6. </a:t>
            </a:r>
            <a:r>
              <a:rPr lang="ru-RU" sz="1600" dirty="0" smtClean="0">
                <a:ea typeface="Calibri"/>
                <a:cs typeface="Times New Roman"/>
              </a:rPr>
              <a:t>Отсутствие</a:t>
            </a:r>
            <a:r>
              <a:rPr lang="ru-RU" sz="1600" dirty="0" smtClean="0">
                <a:ea typeface="Calibri"/>
                <a:cs typeface="Times New Roman"/>
              </a:rPr>
              <a:t> постоянной части.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effectLst/>
                <a:ea typeface="Calibri"/>
                <a:cs typeface="Times New Roman"/>
              </a:rPr>
              <a:t>7. Транспортные издержки.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31" y="504825"/>
            <a:ext cx="1681069" cy="15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653"/>
            <a:ext cx="9151624" cy="945000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462300"/>
                </a:solidFill>
              </a:rPr>
              <a:t>Превентивные меры обеспечения безопасности соблюдения интересов заказчиков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8589"/>
            <a:ext cx="8640960" cy="283738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1. Определить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величину и тенденцию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отклонении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цены на рынке.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2. Включить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в условия договора: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запрет на выплату аванса на изготовление очередного комплекта продукции до согласования новой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цены</a:t>
            </a:r>
            <a:r>
              <a:rPr lang="en-US" sz="1600" dirty="0" smtClean="0">
                <a:solidFill>
                  <a:schemeClr val="tx1"/>
                </a:solidFill>
                <a:ea typeface="Calibri"/>
                <a:cs typeface="Times New Roman"/>
              </a:rPr>
              <a:t>;</a:t>
            </a:r>
            <a:endParaRPr lang="ru-RU" sz="1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условия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, позволяющие заказчику отказаться от закупки очередного комплекта продукции  в пределах установленного срока (например, оповестить не позднее 30/60/90 дней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  <a:endParaRPr lang="en-US" sz="1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ea typeface="Calibri"/>
                <a:cs typeface="Times New Roman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Определять источники и составляющие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>компоненты формулы цены </a:t>
            </a: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до торгов.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4. Предусмотреть дополнительные стимулирующие условия по исполнению договора в установленные сроки и надлежащего качества,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связанные с формулой цены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ea typeface="Calibri"/>
                <a:cs typeface="Times New Roman"/>
              </a:rPr>
              <a:t>5. Не применять формулу цены на не материалоемкую продукцию.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170" name="Picture 2" descr="\\fsvrha.cea.gov.ru\Profiles\e.mitina\Desktop\презентации\картинки для презентации\Check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91" y="3533776"/>
            <a:ext cx="2198920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12" y="67500"/>
            <a:ext cx="7293600" cy="945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1" y="1012500"/>
            <a:ext cx="8645525" cy="3614738"/>
          </a:xfrm>
        </p:spPr>
        <p:txBody>
          <a:bodyPr/>
          <a:lstStyle/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Формульная цена</a:t>
            </a:r>
            <a:r>
              <a:rPr lang="ru-RU" sz="1600" dirty="0">
                <a:solidFill>
                  <a:srgbClr val="000000"/>
                </a:solidFill>
              </a:rPr>
              <a:t> – это всего лишь одно звено из всей цепи поставок. </a:t>
            </a:r>
            <a:endParaRPr lang="ru-RU" sz="1600" dirty="0" smtClean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Применение </a:t>
            </a:r>
            <a:r>
              <a:rPr lang="ru-RU" sz="1600" dirty="0" smtClean="0">
                <a:solidFill>
                  <a:srgbClr val="FF0000"/>
                </a:solidFill>
              </a:rPr>
              <a:t>формулы цены выгодно Поставщику.</a:t>
            </a:r>
            <a:r>
              <a:rPr lang="ru-RU" sz="1600" dirty="0" smtClean="0">
                <a:solidFill>
                  <a:srgbClr val="933D43"/>
                </a:solidFill>
              </a:rPr>
              <a:t> 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Требуется автоматизация анализа </a:t>
            </a:r>
            <a:r>
              <a:rPr lang="ru-RU" sz="1600" dirty="0">
                <a:solidFill>
                  <a:srgbClr val="000000"/>
                </a:solidFill>
              </a:rPr>
              <a:t>и сопоставления цен. </a:t>
            </a:r>
            <a:endParaRPr lang="ru-RU" sz="1600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Необходим постоянный мониторинг источников информации.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Если закупается для продажи – </a:t>
            </a:r>
            <a:r>
              <a:rPr lang="ru-RU" sz="1600" dirty="0" smtClean="0">
                <a:solidFill>
                  <a:srgbClr val="FF0000"/>
                </a:solidFill>
              </a:rPr>
              <a:t>то продавать нужно тоже с формулой цены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r>
              <a:rPr lang="ru-RU" sz="1600" dirty="0">
                <a:solidFill>
                  <a:srgbClr val="000000"/>
                </a:solidFill>
              </a:rPr>
              <a:t> </a:t>
            </a:r>
            <a:endParaRPr lang="ru-RU" sz="1600" dirty="0"/>
          </a:p>
        </p:txBody>
      </p:sp>
      <p:pic>
        <p:nvPicPr>
          <p:cNvPr id="4" name="Рисунок 3" descr="ÐÐ°ÑÑÐ¸Ð½ÐºÐ¸ Ð¿Ð¾ Ð·Ð°Ð¿ÑÐ¾ÑÑ ÑÐ¾ÑÑÐµÑ Ð¿ÑÐ¸Ð¼ÐµÐ½ÐµÐ½Ð¸Ðµ ÑÐ¾ÑÐ¼ÑÐ»Ñ ÑÐµÐ½Ñ Ð¿ÑÐ¸ Ð´Ð¾Ð»Ð³Ð¾ÑÑÐ¾ÑÐ½ÑÑ ÐºÐ¾Ð½ÑÑÐ°ÐºÑÐ°Ñ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4" y="0"/>
            <a:ext cx="19335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052">
            <a:off x="2004330" y="455034"/>
            <a:ext cx="1204910" cy="5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94" y="2085644"/>
            <a:ext cx="8229600" cy="78048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Тихомиров Павел Анатольевич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en-US" sz="1800" dirty="0" smtClean="0"/>
              <a:t>p.tihomirov@ac.gov.ru</a:t>
            </a:r>
            <a:endParaRPr lang="ru-RU" sz="1800" dirty="0" smtClean="0"/>
          </a:p>
        </p:txBody>
      </p:sp>
      <p:pic>
        <p:nvPicPr>
          <p:cNvPr id="1026" name="Picture 2" descr="cid:image001.png@01D32575.F31C5D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8" y="519607"/>
            <a:ext cx="28670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6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29037"/>
            <a:ext cx="8502650" cy="945000"/>
          </a:xfrm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Формула цены</a:t>
            </a:r>
            <a:endParaRPr lang="ru-RU" sz="29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000" y="2740210"/>
            <a:ext cx="6319354" cy="1431740"/>
          </a:xfrm>
          <a:prstGeom prst="rect">
            <a:avLst/>
          </a:prstGeom>
          <a:noFill/>
          <a:ln w="95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Товарно-ценовая </a:t>
            </a:r>
            <a:r>
              <a:rPr lang="ru-RU" sz="18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оговорка — условие, включаемое в </a:t>
            </a:r>
            <a:r>
              <a:rPr lang="en-US" sz="18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8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международные </a:t>
            </a:r>
            <a:r>
              <a:rPr lang="ru-RU" sz="18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экономические соглашения с целью страхования экспортеров и кредиторов от инфляционного риска. </a:t>
            </a:r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ÐÐ°ÑÑÐ¸Ð½ÐºÐ¸ Ð¿Ð¾ Ð·Ð°Ð¿ÑÐ¾ÑÑ ÐºÐ°ÑÑÐ¸Ð½ÐºÐ¸ ÑÐµÐ½Ð° ÑÐ¾Ð²Ð°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822402"/>
            <a:ext cx="2320480" cy="1572488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001" y="1084125"/>
            <a:ext cx="6319352" cy="1477328"/>
          </a:xfrm>
          <a:prstGeom prst="rect">
            <a:avLst/>
          </a:prstGeom>
          <a:noFill/>
          <a:ln w="95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Формула цены — формула, подразумевающая использование индикаторов, в целях справедливого распределения между сторонами рисков или выгоды от изменения ценовой конъюнктуры на соответствующих рынках.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086724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Законодательное регулирование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708" y="807076"/>
            <a:ext cx="316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. 2 ст. 34 Закона №44ФЗ</a:t>
            </a: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683430" y="1273001"/>
            <a:ext cx="749790" cy="552449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176" y="2080946"/>
            <a:ext cx="1508298" cy="584775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Заключение контракта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9858" y="1024387"/>
            <a:ext cx="4134414" cy="1077218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Цена</a:t>
            </a:r>
            <a:r>
              <a:rPr lang="en-US" sz="1600" dirty="0"/>
              <a:t>: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твердая</a:t>
            </a:r>
            <a:r>
              <a:rPr lang="en-US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на весь срок </a:t>
            </a:r>
            <a:r>
              <a:rPr lang="ru-RU" sz="1600" dirty="0" smtClean="0"/>
              <a:t>исполнения </a:t>
            </a:r>
            <a:r>
              <a:rPr lang="ru-RU" sz="1600" dirty="0"/>
              <a:t>контракта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9858" y="2418555"/>
            <a:ext cx="4134414" cy="1569660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Цена (в случаях – слайд 5)</a:t>
            </a:r>
            <a:r>
              <a:rPr lang="en-US" sz="1600" dirty="0" smtClean="0"/>
              <a:t>: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риентировочное значение</a:t>
            </a:r>
          </a:p>
          <a:p>
            <a:r>
              <a:rPr lang="ru-RU" sz="1600" i="1" dirty="0" smtClean="0"/>
              <a:t>либо</a:t>
            </a:r>
            <a:endParaRPr lang="en-US" sz="1600" i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формула цены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максимальное значение цены </a:t>
            </a:r>
            <a:r>
              <a:rPr lang="ru-RU" sz="1600" dirty="0" smtClean="0"/>
              <a:t>контракта в документации.</a:t>
            </a:r>
            <a:endParaRPr lang="ru-RU" sz="1600" dirty="0"/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4597" y="1935184"/>
            <a:ext cx="2182155" cy="438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65" y="2418555"/>
            <a:ext cx="1812065" cy="173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22" idx="3"/>
          </p:cNvCxnSpPr>
          <p:nvPr/>
        </p:nvCxnSpPr>
        <p:spPr>
          <a:xfrm>
            <a:off x="1812474" y="2373334"/>
            <a:ext cx="490134" cy="0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02608" y="1371600"/>
            <a:ext cx="0" cy="2093911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02608" y="1371600"/>
            <a:ext cx="857250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02608" y="3465511"/>
            <a:ext cx="857250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35" y="853871"/>
            <a:ext cx="1628445" cy="13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52" y="241299"/>
            <a:ext cx="1628445" cy="13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4325" y="31356"/>
            <a:ext cx="8362950" cy="6809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Случаи, установленные </a:t>
            </a:r>
            <a:r>
              <a:rPr lang="ru-RU" dirty="0"/>
              <a:t>Правительством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29151" y="719313"/>
            <a:ext cx="300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Постановление </a:t>
            </a:r>
            <a:r>
              <a:rPr lang="ru-RU" sz="1600" b="1" dirty="0" smtClean="0">
                <a:solidFill>
                  <a:schemeClr val="tx2"/>
                </a:solidFill>
              </a:rPr>
              <a:t>от </a:t>
            </a:r>
            <a:r>
              <a:rPr lang="ru-RU" sz="1600" b="1" dirty="0">
                <a:solidFill>
                  <a:schemeClr val="tx2"/>
                </a:solidFill>
              </a:rPr>
              <a:t>13.01.2014 № 19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39257" y="850194"/>
            <a:ext cx="330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Постановление </a:t>
            </a:r>
            <a:r>
              <a:rPr lang="ru-RU" sz="1600" b="1" dirty="0" smtClean="0">
                <a:solidFill>
                  <a:schemeClr val="tx2"/>
                </a:solidFill>
              </a:rPr>
              <a:t>от </a:t>
            </a:r>
            <a:r>
              <a:rPr lang="ru-RU" sz="1600" b="1" dirty="0">
                <a:solidFill>
                  <a:schemeClr val="tx2"/>
                </a:solidFill>
              </a:rPr>
              <a:t>26.12.2013 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1275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5575" y="1788912"/>
            <a:ext cx="351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Госконтракт (</a:t>
            </a:r>
            <a:r>
              <a:rPr lang="ru-RU" sz="1400" dirty="0" err="1" smtClean="0"/>
              <a:t>Гособоронзаказ</a:t>
            </a:r>
            <a:r>
              <a:rPr lang="ru-RU" sz="1400" dirty="0" smtClean="0"/>
              <a:t>) с единственным исполнителем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/>
              <a:t>-</a:t>
            </a:r>
            <a:r>
              <a:rPr lang="ru-RU" sz="1400" dirty="0" smtClean="0"/>
              <a:t> формула </a:t>
            </a:r>
            <a:r>
              <a:rPr lang="ru-RU" sz="1400" dirty="0"/>
              <a:t>цены и максимальное значение цены </a:t>
            </a:r>
            <a:r>
              <a:rPr lang="ru-RU" sz="1400" dirty="0" err="1" smtClean="0"/>
              <a:t>госконтракта</a:t>
            </a:r>
            <a:r>
              <a:rPr lang="ru-RU" sz="1400" dirty="0" smtClean="0"/>
              <a:t>, если </a:t>
            </a:r>
            <a:r>
              <a:rPr lang="ru-RU" sz="1400" dirty="0" err="1" smtClean="0"/>
              <a:t>госконтрактом</a:t>
            </a:r>
            <a:r>
              <a:rPr lang="ru-RU" sz="1400" dirty="0" smtClean="0"/>
              <a:t> </a:t>
            </a:r>
            <a:r>
              <a:rPr lang="ru-RU" sz="1400" dirty="0"/>
              <a:t>устанавливается цена на продукцию, возмещающая издержки.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7471" y="1799160"/>
            <a:ext cx="4268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обязательное страхование;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агентские </a:t>
            </a:r>
            <a:r>
              <a:rPr lang="ru-RU" sz="1400" dirty="0" smtClean="0">
                <a:solidFill>
                  <a:srgbClr val="FF0000"/>
                </a:solidFill>
              </a:rPr>
              <a:t>услуги</a:t>
            </a:r>
            <a:r>
              <a:rPr lang="ru-RU" sz="1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оценка </a:t>
            </a:r>
            <a:r>
              <a:rPr lang="ru-RU" sz="1400" dirty="0"/>
              <a:t>недвижимого </a:t>
            </a:r>
            <a:r>
              <a:rPr lang="ru-RU" sz="1400" dirty="0" smtClean="0"/>
              <a:t>имущества;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кредит </a:t>
            </a:r>
            <a:r>
              <a:rPr lang="ru-RU" sz="1400" dirty="0"/>
              <a:t>субъектам </a:t>
            </a:r>
            <a:r>
              <a:rPr lang="ru-RU" sz="1400" dirty="0" smtClean="0"/>
              <a:t>РФ </a:t>
            </a:r>
            <a:r>
              <a:rPr lang="ru-RU" sz="1400" dirty="0"/>
              <a:t>и (или) </a:t>
            </a:r>
            <a:r>
              <a:rPr lang="ru-RU" sz="1400" dirty="0" err="1" smtClean="0"/>
              <a:t>муницип</a:t>
            </a:r>
            <a:r>
              <a:rPr lang="ru-RU" sz="1400" dirty="0" smtClean="0"/>
              <a:t>. образованиям;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выполнение </a:t>
            </a:r>
            <a:r>
              <a:rPr lang="ru-RU" sz="1400" dirty="0">
                <a:solidFill>
                  <a:srgbClr val="FF0000"/>
                </a:solidFill>
              </a:rPr>
              <a:t>работ</a:t>
            </a:r>
            <a:r>
              <a:rPr lang="ru-RU" sz="1400" dirty="0"/>
              <a:t> по проектированию, строительству и вводу в эксплуатацию объектов </a:t>
            </a:r>
            <a:r>
              <a:rPr lang="ru-RU" sz="1400" dirty="0" smtClean="0"/>
              <a:t>кап. </a:t>
            </a:r>
            <a:r>
              <a:rPr lang="ru-RU" sz="1400" dirty="0"/>
              <a:t>с</a:t>
            </a:r>
            <a:r>
              <a:rPr lang="ru-RU" sz="1400" dirty="0" smtClean="0"/>
              <a:t>троительства («под ключ»)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т</a:t>
            </a:r>
            <a:r>
              <a:rPr lang="ru-RU" sz="1400" dirty="0" smtClean="0">
                <a:solidFill>
                  <a:srgbClr val="FF0000"/>
                </a:solidFill>
              </a:rPr>
              <a:t>овар</a:t>
            </a:r>
            <a:r>
              <a:rPr lang="ru-RU" sz="1400" dirty="0" smtClean="0"/>
              <a:t>: топливо </a:t>
            </a:r>
            <a:r>
              <a:rPr lang="ru-RU" sz="1400" dirty="0" smtClean="0"/>
              <a:t>моторное,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</a:t>
            </a:r>
            <a:r>
              <a:rPr lang="ru-RU" sz="1400" dirty="0"/>
              <a:t>автомобильный и авиационный бензин.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6717" y="1265692"/>
            <a:ext cx="3211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Ф</a:t>
            </a:r>
            <a:r>
              <a:rPr lang="ru-RU" sz="1400" dirty="0" smtClean="0"/>
              <a:t>ормула </a:t>
            </a:r>
            <a:r>
              <a:rPr lang="ru-RU" sz="1400" dirty="0"/>
              <a:t>цены и максимальное значение цены контракта</a:t>
            </a:r>
          </a:p>
        </p:txBody>
      </p:sp>
      <p:pic>
        <p:nvPicPr>
          <p:cNvPr id="14" name="Рисунок 13" descr="ÐÐ°ÑÑÐ¸Ð½ÐºÐ¸ Ð¿Ð¾ Ð·Ð°Ð¿ÑÐ¾ÑÑ ÐºÐ°ÑÑÐ¸Ð½ÐºÐ° Ð³ÐµÑÐ± Ð¿ÑÐ°Ð²Ð¸ÑÐµÐ»ÑÑÑÐ²Ð° ÑÑ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74" y="1629472"/>
            <a:ext cx="1162062" cy="12142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4" descr="ÐÐ°ÑÑÐ¸Ð½ÐºÐ¸ Ð¿Ð¾ Ð·Ð°Ð¿ÑÐ¾ÑÑ ÐºÐ°ÑÑÐ¸Ð½ÐºÐ° ÑÐµ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72424" y="-11113"/>
            <a:ext cx="1171575" cy="504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 baseline="0">
                <a:solidFill>
                  <a:srgbClr val="2B222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/>
              <a:t>продолжение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25705" y="2843701"/>
            <a:ext cx="0" cy="1417672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4" idx="0"/>
          </p:cNvCxnSpPr>
          <p:nvPr/>
        </p:nvCxnSpPr>
        <p:spPr>
          <a:xfrm>
            <a:off x="4025705" y="680917"/>
            <a:ext cx="0" cy="948555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авая фигурная скобка 5"/>
          <p:cNvSpPr/>
          <p:nvPr/>
        </p:nvSpPr>
        <p:spPr>
          <a:xfrm>
            <a:off x="8229600" y="1895475"/>
            <a:ext cx="219075" cy="948226"/>
          </a:xfrm>
          <a:prstGeom prst="rightBrac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8034265" y="2215698"/>
            <a:ext cx="108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Услуги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11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86724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Законодательное регулирование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06" y="848179"/>
            <a:ext cx="215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П. 5 ч.9, 10 ст. 4 Закона №223-ФЗ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897513" y="1531080"/>
            <a:ext cx="724703" cy="50336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37" y="1186733"/>
            <a:ext cx="5996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Цена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НМЦ договора (лота)</a:t>
            </a:r>
          </a:p>
          <a:p>
            <a:pPr lvl="0"/>
            <a:r>
              <a:rPr lang="ru-RU" sz="1600" i="1" dirty="0" smtClean="0">
                <a:solidFill>
                  <a:schemeClr val="tx2"/>
                </a:solidFill>
              </a:rPr>
              <a:t>либо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формула </a:t>
            </a:r>
            <a:r>
              <a:rPr lang="ru-RU" sz="1600" dirty="0"/>
              <a:t>цены, устанавливающая правила расчета сумм, подлежащих уплате заказчиком поставщику (исполнителю, подрядчику) в ходе исполнения </a:t>
            </a:r>
            <a:r>
              <a:rPr lang="ru-RU" sz="1600" dirty="0" smtClean="0"/>
              <a:t>договора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максимальное </a:t>
            </a:r>
            <a:r>
              <a:rPr lang="ru-RU" sz="1600" dirty="0"/>
              <a:t>значение цены </a:t>
            </a:r>
            <a:r>
              <a:rPr lang="ru-RU" sz="1600" dirty="0" smtClean="0"/>
              <a:t>договора</a:t>
            </a:r>
          </a:p>
          <a:p>
            <a:r>
              <a:rPr lang="ru-RU" sz="1600" i="1" dirty="0">
                <a:solidFill>
                  <a:schemeClr val="tx2"/>
                </a:solidFill>
              </a:rPr>
              <a:t>либо</a:t>
            </a:r>
            <a:r>
              <a:rPr lang="ru-RU" sz="1600" i="1" dirty="0">
                <a:solidFill>
                  <a:srgbClr val="2B2222"/>
                </a:solidFill>
              </a:rPr>
              <a:t> </a:t>
            </a:r>
            <a:endParaRPr lang="ru-RU" sz="1600" i="1" dirty="0" smtClean="0">
              <a:solidFill>
                <a:srgbClr val="2B222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/>
              <a:t>цена </a:t>
            </a:r>
            <a:r>
              <a:rPr lang="ru-RU" sz="1600" dirty="0"/>
              <a:t>единицы товара, работы, </a:t>
            </a:r>
            <a:r>
              <a:rPr lang="ru-RU" sz="1600" dirty="0" smtClean="0"/>
              <a:t>услуги</a:t>
            </a:r>
            <a:r>
              <a:rPr lang="en-US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максимальное </a:t>
            </a:r>
            <a:r>
              <a:rPr lang="ru-RU" sz="1600" dirty="0"/>
              <a:t>значение цены </a:t>
            </a:r>
            <a:r>
              <a:rPr lang="ru-RU" sz="1600" dirty="0" smtClean="0"/>
              <a:t>договора.</a:t>
            </a:r>
            <a:endParaRPr lang="ru-RU" sz="1600" dirty="0"/>
          </a:p>
          <a:p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12" y="2171618"/>
            <a:ext cx="2232507" cy="1323439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ru-RU" dirty="0"/>
              <a:t>В документации, извещении о конкурентной закупке должны быть указаны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26" y="91995"/>
            <a:ext cx="1790604" cy="16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13" idx="3"/>
          </p:cNvCxnSpPr>
          <p:nvPr/>
        </p:nvCxnSpPr>
        <p:spPr>
          <a:xfrm flipV="1">
            <a:off x="2376119" y="2833337"/>
            <a:ext cx="233731" cy="1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09850" y="1562100"/>
            <a:ext cx="0" cy="1932957"/>
          </a:xfrm>
          <a:prstGeom prst="line">
            <a:avLst/>
          </a:prstGeom>
          <a:ln w="9525">
            <a:solidFill>
              <a:schemeClr val="tx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19375" y="1562100"/>
            <a:ext cx="362487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19375" y="2371725"/>
            <a:ext cx="362487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19375" y="3485532"/>
            <a:ext cx="362487" cy="0"/>
          </a:xfrm>
          <a:prstGeom prst="straightConnector1">
            <a:avLst/>
          </a:prstGeom>
          <a:ln w="9525">
            <a:solidFill>
              <a:schemeClr val="tx2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9150" y="3871771"/>
            <a:ext cx="780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Большинство госкомпаний не применяют формулу цены!</a:t>
            </a:r>
            <a:endParaRPr lang="ru-RU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438151" y="3019425"/>
            <a:ext cx="7334250" cy="159067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Твердая цена – всегда лучше для покупателя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3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Предметы, при закупке которых</a:t>
            </a:r>
            <a:br>
              <a:rPr lang="ru-RU" dirty="0" smtClean="0">
                <a:solidFill>
                  <a:srgbClr val="462300"/>
                </a:solidFill>
              </a:rPr>
            </a:br>
            <a:r>
              <a:rPr lang="ru-RU" dirty="0" smtClean="0">
                <a:solidFill>
                  <a:srgbClr val="462300"/>
                </a:solidFill>
              </a:rPr>
              <a:t>целесообразно применять </a:t>
            </a:r>
            <a:r>
              <a:rPr lang="ru-RU" dirty="0">
                <a:solidFill>
                  <a:srgbClr val="462300"/>
                </a:solidFill>
              </a:rPr>
              <a:t>формулы цены </a:t>
            </a:r>
          </a:p>
        </p:txBody>
      </p:sp>
      <p:sp>
        <p:nvSpPr>
          <p:cNvPr id="11" name="Shape 53"/>
          <p:cNvSpPr>
            <a:spLocks noChangeArrowheads="1"/>
          </p:cNvSpPr>
          <p:nvPr/>
        </p:nvSpPr>
        <p:spPr bwMode="auto">
          <a:xfrm>
            <a:off x="321591" y="1361077"/>
            <a:ext cx="6882484" cy="18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сырье </a:t>
            </a:r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и 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материалы;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материалоемкие товары</a:t>
            </a:r>
            <a:r>
              <a:rPr lang="en-US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;</a:t>
            </a:r>
            <a:endParaRPr lang="ru-RU" altLang="ru-RU" sz="1600" b="1" dirty="0" smtClean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сложная </a:t>
            </a:r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и 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уникальная продукция, имеющая </a:t>
            </a:r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длительный 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цикл изготовления</a:t>
            </a:r>
            <a:r>
              <a:rPr lang="en-US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;</a:t>
            </a:r>
            <a:endParaRPr lang="ru-RU" altLang="ru-RU" sz="1600" b="1" dirty="0" smtClean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у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слуги, оплата которых зависит от внешних факторов.</a:t>
            </a:r>
            <a:endParaRPr lang="ru-RU" altLang="ru-RU" sz="1600" b="1" dirty="0" smtClean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eaLnBrk="1" hangingPunct="1"/>
            <a:endParaRPr lang="ru-RU" altLang="ru-RU" sz="1600" b="1" dirty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67751" y="4739640"/>
            <a:ext cx="47624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123" name="Picture 3" descr="\\fsvrha.cea.gov.ru\Profiles\e.mitina\Desktop\Conveyor-Bel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832100"/>
            <a:ext cx="1463676" cy="146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fsvrha.cea.gov.ru\Profiles\e.mitina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216313"/>
            <a:ext cx="148113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670"/>
            <a:ext cx="9144000" cy="481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Факторы влияния на цену</a:t>
            </a:r>
            <a:endParaRPr lang="ru-RU" dirty="0">
              <a:solidFill>
                <a:srgbClr val="4623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6" y="1708265"/>
            <a:ext cx="1524950" cy="14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53"/>
          <p:cNvSpPr>
            <a:spLocks noChangeArrowheads="1"/>
          </p:cNvSpPr>
          <p:nvPr/>
        </p:nvSpPr>
        <p:spPr bwMode="auto">
          <a:xfrm>
            <a:off x="93245" y="1447459"/>
            <a:ext cx="2663362" cy="3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динамика </a:t>
            </a:r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мировых 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цен</a:t>
            </a:r>
            <a:endParaRPr lang="ru-RU" altLang="ru-RU" sz="1600" b="1" dirty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Shape 34"/>
          <p:cNvSpPr>
            <a:spLocks noChangeArrowheads="1"/>
          </p:cNvSpPr>
          <p:nvPr/>
        </p:nvSpPr>
        <p:spPr bwMode="auto">
          <a:xfrm>
            <a:off x="6036768" y="758929"/>
            <a:ext cx="2787441" cy="5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рост отраслевых издержек</a:t>
            </a:r>
          </a:p>
        </p:txBody>
      </p:sp>
      <p:sp>
        <p:nvSpPr>
          <p:cNvPr id="13" name="Shape 46"/>
          <p:cNvSpPr>
            <a:spLocks noChangeArrowheads="1"/>
          </p:cNvSpPr>
          <p:nvPr/>
        </p:nvSpPr>
        <p:spPr bwMode="auto">
          <a:xfrm>
            <a:off x="-315894" y="2278525"/>
            <a:ext cx="3222851" cy="3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2B2222"/>
                </a:solidFill>
                <a:cs typeface="Arial" pitchFamily="34" charset="0"/>
                <a:sym typeface="Arial" pitchFamily="34" charset="0"/>
              </a:rPr>
              <a:t>инфляция</a:t>
            </a:r>
            <a:endParaRPr lang="ru-RU" altLang="ru-RU" sz="1600" b="1" dirty="0">
              <a:solidFill>
                <a:schemeClr val="accent4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3" name="Shape 34"/>
          <p:cNvSpPr>
            <a:spLocks noChangeArrowheads="1"/>
          </p:cNvSpPr>
          <p:nvPr/>
        </p:nvSpPr>
        <p:spPr bwMode="auto">
          <a:xfrm>
            <a:off x="3777454" y="1752696"/>
            <a:ext cx="1568790" cy="3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+mn-lt"/>
                <a:cs typeface="Arial" pitchFamily="34" charset="0"/>
                <a:sym typeface="Arial" pitchFamily="34" charset="0"/>
              </a:rPr>
              <a:t>Цена</a:t>
            </a:r>
            <a:endParaRPr lang="ru-RU" altLang="ru-RU" sz="1600" b="1" dirty="0">
              <a:solidFill>
                <a:schemeClr val="bg1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810289">
            <a:off x="2994774" y="1243568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4535688">
            <a:off x="3058965" y="2825304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3405780">
            <a:off x="5707760" y="1112723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 34"/>
          <p:cNvSpPr>
            <a:spLocks noChangeArrowheads="1"/>
          </p:cNvSpPr>
          <p:nvPr/>
        </p:nvSpPr>
        <p:spPr bwMode="auto">
          <a:xfrm>
            <a:off x="6168345" y="2154789"/>
            <a:ext cx="3137580" cy="3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сезонный спрос</a:t>
            </a:r>
            <a:endParaRPr lang="ru-RU" altLang="ru-RU" sz="1600" b="1" dirty="0">
              <a:solidFill>
                <a:schemeClr val="accent4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65" y="3425619"/>
            <a:ext cx="24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B2222"/>
                </a:solidFill>
                <a:cs typeface="Arial" pitchFamily="34" charset="0"/>
              </a:rPr>
              <a:t>котировка цены на бирже</a:t>
            </a: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6072014" y="1855211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589477" y="1976809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5715" y="3327256"/>
            <a:ext cx="1891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/>
                </a:solidFill>
                <a:cs typeface="Arial" pitchFamily="34" charset="0"/>
              </a:rPr>
              <a:t>премии и скидки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6957" y="608273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/>
                </a:solidFill>
                <a:cs typeface="Arial" pitchFamily="34" charset="0"/>
              </a:rPr>
              <a:t>курсы валют</a:t>
            </a:r>
          </a:p>
        </p:txBody>
      </p:sp>
      <p:sp>
        <p:nvSpPr>
          <p:cNvPr id="17" name="Стрелка вниз 16"/>
          <p:cNvSpPr/>
          <p:nvPr/>
        </p:nvSpPr>
        <p:spPr>
          <a:xfrm rot="7005892">
            <a:off x="5827219" y="2675867"/>
            <a:ext cx="419099" cy="101825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8793861" y="4728210"/>
            <a:ext cx="350139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DDD8AE-41E1-471F-8F93-F6F27CD8EE6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20237419">
            <a:off x="3784936" y="961345"/>
            <a:ext cx="419099" cy="67083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0340" y="4053743"/>
            <a:ext cx="2496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2222"/>
                </a:solidFill>
                <a:cs typeface="Arial" pitchFamily="34" charset="0"/>
              </a:rPr>
              <a:t>конкуренция</a:t>
            </a:r>
            <a:endParaRPr lang="ru-RU" sz="1600" b="1" dirty="0">
              <a:solidFill>
                <a:srgbClr val="2B2222"/>
              </a:solidFill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8708032">
            <a:off x="5081863" y="3162347"/>
            <a:ext cx="419099" cy="95514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13100" y="3910947"/>
            <a:ext cx="24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B2222"/>
                </a:solidFill>
                <a:cs typeface="Arial" pitchFamily="34" charset="0"/>
              </a:rPr>
              <a:t>г</a:t>
            </a:r>
            <a:r>
              <a:rPr lang="ru-RU" sz="1600" b="1" dirty="0" smtClean="0">
                <a:solidFill>
                  <a:srgbClr val="2B2222"/>
                </a:solidFill>
                <a:cs typeface="Arial" pitchFamily="34" charset="0"/>
              </a:rPr>
              <a:t>осударственное регулирование</a:t>
            </a:r>
            <a:endParaRPr lang="ru-RU" sz="1600" b="1" dirty="0">
              <a:solidFill>
                <a:srgbClr val="2B2222"/>
              </a:solidFill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1665926">
            <a:off x="4098156" y="3270471"/>
            <a:ext cx="419099" cy="68603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6282" y="589652"/>
            <a:ext cx="160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/>
                </a:solidFill>
                <a:cs typeface="Arial" pitchFamily="34" charset="0"/>
              </a:rPr>
              <a:t>срок поставки</a:t>
            </a:r>
          </a:p>
        </p:txBody>
      </p:sp>
      <p:sp>
        <p:nvSpPr>
          <p:cNvPr id="29" name="Стрелка вниз 28"/>
          <p:cNvSpPr/>
          <p:nvPr/>
        </p:nvSpPr>
        <p:spPr>
          <a:xfrm rot="1741869">
            <a:off x="4934292" y="938716"/>
            <a:ext cx="419099" cy="66252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\\fsvrha.cea.gov.ru\Profiles\e.mitina\Desktop\statistics-marke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5" y="58369"/>
            <a:ext cx="1221339" cy="12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7" y="540000"/>
            <a:ext cx="8150225" cy="81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Привязка и применение гибкой цены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168232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привязке изменяемой части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064971">
            <a:off x="878371" y="2103787"/>
            <a:ext cx="402257" cy="385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280950">
            <a:off x="2316646" y="2135006"/>
            <a:ext cx="402257" cy="385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300" y="2686050"/>
            <a:ext cx="14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базовому индикатору</a:t>
            </a:r>
          </a:p>
          <a:p>
            <a:r>
              <a:rPr lang="ru-RU" dirty="0" smtClean="0"/>
              <a:t>(котировки)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47875" y="268605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относительному изменению индикатора (индексы)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51423" y="1494899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месту потребления продукции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074727">
            <a:off x="5899345" y="1954367"/>
            <a:ext cx="402257" cy="38599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38723" y="2459966"/>
            <a:ext cx="159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собственных нужд  (РЖД)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204845">
            <a:off x="7653899" y="1930700"/>
            <a:ext cx="402257" cy="38599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237410" y="2429816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последующей продажи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614998" y="3383296"/>
            <a:ext cx="458343" cy="38599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965502" y="3353146"/>
            <a:ext cx="458343" cy="38599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54747" y="3769287"/>
            <a:ext cx="159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Включается в тариф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9335" y="3761078"/>
            <a:ext cx="159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Добавляется своя маржа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7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10042</TotalTime>
  <Words>3183</Words>
  <Application>Microsoft Office PowerPoint</Application>
  <PresentationFormat>Экран (16:9)</PresentationFormat>
  <Paragraphs>366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ac.gov.ru</vt:lpstr>
      <vt:lpstr>b-default</vt:lpstr>
      <vt:lpstr>44_b-default</vt:lpstr>
      <vt:lpstr>Возможности, ограничения, риски применения формулы цены при долгосрочной контрактации</vt:lpstr>
      <vt:lpstr>Содержание</vt:lpstr>
      <vt:lpstr>Формула цены</vt:lpstr>
      <vt:lpstr>Законодательное регулирование</vt:lpstr>
      <vt:lpstr> Случаи, установленные Правительством РФ</vt:lpstr>
      <vt:lpstr>Законодательное регулирование</vt:lpstr>
      <vt:lpstr>Предметы, при закупке которых целесообразно применять формулы цены </vt:lpstr>
      <vt:lpstr>Факторы влияния на цену</vt:lpstr>
      <vt:lpstr>Привязка и применение гибкой цены </vt:lpstr>
      <vt:lpstr>Вариант 1: Учет валют и дополнительных издержек </vt:lpstr>
      <vt:lpstr>Источники информации о переменной части</vt:lpstr>
      <vt:lpstr>Презентация PowerPoint</vt:lpstr>
      <vt:lpstr>Чем выгодна формула цены?</vt:lpstr>
      <vt:lpstr>Формула цены в ГК «Росатом» (вариант 1) </vt:lpstr>
      <vt:lpstr>Формула цены в ГК «Росатом» (вариант 2)</vt:lpstr>
      <vt:lpstr>РЖД: Пример применения формулы цены </vt:lpstr>
      <vt:lpstr>РЖД: Пример применения формулы цены </vt:lpstr>
      <vt:lpstr>Сравнение формулы цены  </vt:lpstr>
      <vt:lpstr>Поставщик всегда выигрывает! </vt:lpstr>
      <vt:lpstr>Риски применения формулы цены</vt:lpstr>
      <vt:lpstr>Превентивные меры обеспечения безопасности соблюдения интересов заказчиков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ИринаН</cp:lastModifiedBy>
  <cp:revision>375</cp:revision>
  <cp:lastPrinted>2017-12-13T14:01:57Z</cp:lastPrinted>
  <dcterms:created xsi:type="dcterms:W3CDTF">2013-06-13T10:01:54Z</dcterms:created>
  <dcterms:modified xsi:type="dcterms:W3CDTF">2018-12-02T22:28:26Z</dcterms:modified>
</cp:coreProperties>
</file>